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3" r:id="rId9"/>
    <p:sldId id="292" r:id="rId10"/>
    <p:sldId id="294" r:id="rId11"/>
    <p:sldId id="295" r:id="rId12"/>
    <p:sldId id="296" r:id="rId13"/>
    <p:sldId id="297" r:id="rId14"/>
    <p:sldId id="299" r:id="rId15"/>
    <p:sldId id="298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9" r:id="rId25"/>
    <p:sldId id="308" r:id="rId26"/>
    <p:sldId id="31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660"/>
  </p:normalViewPr>
  <p:slideViewPr>
    <p:cSldViewPr snapToGrid="0">
      <p:cViewPr varScale="1">
        <p:scale>
          <a:sx n="73" d="100"/>
          <a:sy n="73" d="100"/>
        </p:scale>
        <p:origin x="1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77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3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64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83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53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080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768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238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7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26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99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781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46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406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769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637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454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F764E55-1A74-4128-9AD9-5A5593ADB146}" type="datetimeFigureOut">
              <a:rPr lang="en-US" smtClean="0"/>
              <a:t>11/17/2024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D8E7A7-7FFD-478A-A738-63D98768E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7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FB9B9B-115F-E0E1-8E58-430A3FBAE1E7}"/>
              </a:ext>
            </a:extLst>
          </p:cNvPr>
          <p:cNvSpPr txBox="1"/>
          <p:nvPr/>
        </p:nvSpPr>
        <p:spPr>
          <a:xfrm>
            <a:off x="605449" y="2153623"/>
            <a:ext cx="10822075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Gulim" panose="020B0503020000020004" pitchFamily="34" charset="-127"/>
                <a:cs typeface="+mn-cs"/>
              </a:rPr>
              <a:t>Database system</a:t>
            </a:r>
            <a:endParaRPr kumimoji="0" lang="en-AE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074" name="Picture 2" descr="قواعد البيانات - دليلك الشامل لفهمها وإدارتها">
            <a:extLst>
              <a:ext uri="{FF2B5EF4-FFF2-40B4-BE49-F238E27FC236}">
                <a16:creationId xmlns:a16="http://schemas.microsoft.com/office/drawing/2014/main" id="{A693BCF1-8A88-597F-D643-2983CEB729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6"/>
          <a:stretch/>
        </p:blipFill>
        <p:spPr bwMode="auto">
          <a:xfrm>
            <a:off x="8645595" y="4460240"/>
            <a:ext cx="3432523" cy="239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7A4F566-5D5B-02BD-5644-E05BA5626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F58E01-CFD2-AAA1-CEA8-D3A2D327C4C5}"/>
              </a:ext>
            </a:extLst>
          </p:cNvPr>
          <p:cNvSpPr txBox="1"/>
          <p:nvPr/>
        </p:nvSpPr>
        <p:spPr>
          <a:xfrm>
            <a:off x="3546406" y="4101934"/>
            <a:ext cx="52905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Assistant teacher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Shaymaa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Abdulkarem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FA1BAD-D0E9-4539-8423-C7EE4B43C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4361" y="3142689"/>
            <a:ext cx="4363277" cy="9592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1F1F1F"/>
                </a:solidFill>
                <a:latin typeface="inherit"/>
              </a:rPr>
              <a:t>Theoretical lectures</a:t>
            </a:r>
            <a:r>
              <a:rPr lang="en-US" altLang="en-US" sz="1000" dirty="0"/>
              <a:t> 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3333FF"/>
                </a:solidFill>
                <a:effectLst/>
                <a:latin typeface="inherit"/>
              </a:rPr>
              <a:t>The Sixth lecture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3333FF"/>
                </a:solidFill>
                <a:effectLst/>
              </a:rPr>
              <a:t> 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3333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EF7C30-5C1E-4CEE-8A63-6F7F8958E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986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E2FCE1-A3DF-29D9-A465-33A277BB27E1}"/>
              </a:ext>
            </a:extLst>
          </p:cNvPr>
          <p:cNvSpPr txBox="1"/>
          <p:nvPr/>
        </p:nvSpPr>
        <p:spPr>
          <a:xfrm>
            <a:off x="1027386" y="1414431"/>
            <a:ext cx="61117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3333FF"/>
                </a:solidFill>
              </a:rPr>
              <a:t>There are types of normalization</a:t>
            </a:r>
          </a:p>
          <a:p>
            <a:r>
              <a:rPr lang="en-US" sz="1400" b="1" dirty="0">
                <a:solidFill>
                  <a:srgbClr val="3333FF"/>
                </a:solidFill>
              </a:rPr>
              <a:t> </a:t>
            </a:r>
          </a:p>
          <a:p>
            <a:pPr marL="457200" indent="-457200">
              <a:buClr>
                <a:srgbClr val="3333FF"/>
              </a:buClr>
              <a:buFont typeface="Wingdings" panose="05000000000000000000" pitchFamily="2" charset="2"/>
              <a:buChar char="ü"/>
            </a:pPr>
            <a:r>
              <a:rPr lang="en-US" sz="2800" b="1" dirty="0"/>
              <a:t>1.First Normal Form (1NF)</a:t>
            </a:r>
          </a:p>
          <a:p>
            <a:pPr marL="457200" indent="-457200">
              <a:buClr>
                <a:srgbClr val="3333FF"/>
              </a:buClr>
              <a:buFont typeface="Wingdings" panose="05000000000000000000" pitchFamily="2" charset="2"/>
              <a:buChar char="ü"/>
            </a:pPr>
            <a:r>
              <a:rPr lang="en-US" sz="2800" b="1" dirty="0"/>
              <a:t>2. Second Normal Form(2NF) </a:t>
            </a:r>
          </a:p>
          <a:p>
            <a:pPr marL="457200" indent="-457200">
              <a:buClr>
                <a:srgbClr val="3333FF"/>
              </a:buClr>
              <a:buFont typeface="Wingdings" panose="05000000000000000000" pitchFamily="2" charset="2"/>
              <a:buChar char="ü"/>
            </a:pPr>
            <a:r>
              <a:rPr lang="en-US" sz="2800" b="1" dirty="0"/>
              <a:t>3.Third Normal Form (3NF)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FBAB0F-2DFF-BF26-04F8-1AA3CD9A760F}"/>
              </a:ext>
            </a:extLst>
          </p:cNvPr>
          <p:cNvSpPr txBox="1"/>
          <p:nvPr/>
        </p:nvSpPr>
        <p:spPr>
          <a:xfrm>
            <a:off x="3465787" y="735062"/>
            <a:ext cx="44800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CF0E78-13FF-6787-3AB5-04A989CFC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045" y="3900957"/>
            <a:ext cx="7104993" cy="23188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72896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80E415-5B79-3212-A8CC-F8DEC8A745B3}"/>
              </a:ext>
            </a:extLst>
          </p:cNvPr>
          <p:cNvSpPr txBox="1"/>
          <p:nvPr/>
        </p:nvSpPr>
        <p:spPr>
          <a:xfrm>
            <a:off x="860534" y="1274067"/>
            <a:ext cx="10470930" cy="4385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400" dirty="0"/>
          </a:p>
          <a:p>
            <a:r>
              <a:rPr lang="en-US" sz="2400" dirty="0"/>
              <a:t>There are four basic rules that a tables should follow to be in the first normal form. </a:t>
            </a:r>
          </a:p>
          <a:p>
            <a:endParaRPr lang="en-US" sz="1200" dirty="0"/>
          </a:p>
          <a:p>
            <a:endParaRPr lang="en-US" sz="200" b="1" u="sng" dirty="0">
              <a:solidFill>
                <a:srgbClr val="3333FF"/>
              </a:solidFill>
            </a:endParaRPr>
          </a:p>
          <a:p>
            <a:r>
              <a:rPr lang="en-US" sz="2400" b="1" u="sng" dirty="0">
                <a:solidFill>
                  <a:srgbClr val="3333FF"/>
                </a:solidFill>
              </a:rPr>
              <a:t>Rule 1 :</a:t>
            </a:r>
          </a:p>
          <a:p>
            <a:endParaRPr lang="en-US" sz="1100" b="1" dirty="0">
              <a:solidFill>
                <a:srgbClr val="3333FF"/>
              </a:solidFill>
            </a:endParaRPr>
          </a:p>
          <a:p>
            <a:r>
              <a:rPr lang="en-US" sz="2400" dirty="0"/>
              <a:t>Each column should contain atomic values. 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For example: </a:t>
            </a:r>
          </a:p>
          <a:p>
            <a:r>
              <a:rPr lang="en-US" sz="2400" dirty="0"/>
              <a:t>Entries like </a:t>
            </a:r>
            <a:r>
              <a:rPr lang="en-US" sz="2400" b="1" dirty="0">
                <a:solidFill>
                  <a:srgbClr val="3333FF"/>
                </a:solidFill>
              </a:rPr>
              <a:t>X,Y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3333FF"/>
                </a:solidFill>
              </a:rPr>
              <a:t>W,X </a:t>
            </a:r>
          </a:p>
          <a:p>
            <a:r>
              <a:rPr lang="en-US" sz="2400" dirty="0"/>
              <a:t>violate this rule.</a:t>
            </a:r>
          </a:p>
          <a:p>
            <a:r>
              <a:rPr lang="en-US" sz="2400" b="1" dirty="0"/>
              <a:t> </a:t>
            </a:r>
          </a:p>
          <a:p>
            <a:r>
              <a:rPr lang="en-US" sz="2400" b="1" dirty="0"/>
              <a:t>“Each attribute must contain only a single </a:t>
            </a:r>
          </a:p>
          <a:p>
            <a:r>
              <a:rPr lang="en-US" sz="2400" b="1" dirty="0"/>
              <a:t>value from its pre-defined domain”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FD9128-FD7F-3F13-DB50-E6726B87D944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FFC553-7BF4-AFE2-0A2A-449275B8D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736" y="2186151"/>
            <a:ext cx="4410691" cy="398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7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7EE6B1-A276-965B-BD32-5A9E59B48FDC}"/>
              </a:ext>
            </a:extLst>
          </p:cNvPr>
          <p:cNvSpPr txBox="1"/>
          <p:nvPr/>
        </p:nvSpPr>
        <p:spPr>
          <a:xfrm>
            <a:off x="922284" y="2644170"/>
            <a:ext cx="61117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– A column should contain values that are of the same type.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For example: </a:t>
            </a:r>
          </a:p>
          <a:p>
            <a:r>
              <a:rPr lang="en-US" sz="2400" dirty="0"/>
              <a:t>Entries like </a:t>
            </a:r>
            <a:r>
              <a:rPr lang="en-US" sz="2400" b="1" dirty="0">
                <a:solidFill>
                  <a:srgbClr val="3333FF"/>
                </a:solidFill>
              </a:rPr>
              <a:t>R</a:t>
            </a:r>
            <a:r>
              <a:rPr lang="en-US" sz="2400" dirty="0"/>
              <a:t> in </a:t>
            </a:r>
            <a:r>
              <a:rPr lang="en-US" sz="2400" b="1" dirty="0">
                <a:solidFill>
                  <a:srgbClr val="3333FF"/>
                </a:solidFill>
              </a:rPr>
              <a:t>DOB</a:t>
            </a:r>
            <a:r>
              <a:rPr lang="en-US" sz="2400" dirty="0"/>
              <a:t> and 8-9-86 </a:t>
            </a:r>
          </a:p>
          <a:p>
            <a:r>
              <a:rPr lang="en-US" sz="2400" dirty="0"/>
              <a:t>violate this rule. </a:t>
            </a:r>
          </a:p>
          <a:p>
            <a:endParaRPr lang="en-US" sz="2400" dirty="0"/>
          </a:p>
          <a:p>
            <a:r>
              <a:rPr lang="en-US" sz="2400" b="1" dirty="0"/>
              <a:t>“don’t inter-mix different types of values in any column.”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C9A211-3992-5876-2168-1147047A0A8C}"/>
              </a:ext>
            </a:extLst>
          </p:cNvPr>
          <p:cNvSpPr txBox="1"/>
          <p:nvPr/>
        </p:nvSpPr>
        <p:spPr>
          <a:xfrm>
            <a:off x="659525" y="2059292"/>
            <a:ext cx="13584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3333FF"/>
                </a:solidFill>
              </a:rPr>
              <a:t>Rule 2 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C9643D-D017-77AF-301E-5BD4D1E74DCB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F6CFED-8990-4BC2-C87A-846ABDA99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048" y="1758059"/>
            <a:ext cx="4372585" cy="43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54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061E73-AE2E-5DBD-FBA9-35A01DA1008E}"/>
              </a:ext>
            </a:extLst>
          </p:cNvPr>
          <p:cNvSpPr txBox="1"/>
          <p:nvPr/>
        </p:nvSpPr>
        <p:spPr>
          <a:xfrm>
            <a:off x="859221" y="2589726"/>
            <a:ext cx="6111764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2800" dirty="0"/>
              <a:t>– </a:t>
            </a:r>
            <a:r>
              <a:rPr lang="en-US" sz="2400" dirty="0"/>
              <a:t>Each column should have a unique name.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 For example:</a:t>
            </a:r>
          </a:p>
          <a:p>
            <a:r>
              <a:rPr lang="en-US" sz="2400" dirty="0"/>
              <a:t> </a:t>
            </a:r>
            <a:r>
              <a:rPr lang="en-US" sz="2400" dirty="0" err="1">
                <a:solidFill>
                  <a:srgbClr val="3333FF"/>
                </a:solidFill>
              </a:rPr>
              <a:t>F_name</a:t>
            </a:r>
            <a:r>
              <a:rPr lang="en-US" sz="2400" dirty="0">
                <a:solidFill>
                  <a:srgbClr val="3333FF"/>
                </a:solidFill>
              </a:rPr>
              <a:t> </a:t>
            </a:r>
            <a:r>
              <a:rPr lang="en-US" sz="2400" dirty="0"/>
              <a:t>and </a:t>
            </a:r>
            <a:r>
              <a:rPr lang="en-US" sz="2400" dirty="0" err="1">
                <a:solidFill>
                  <a:srgbClr val="3333FF"/>
                </a:solidFill>
              </a:rPr>
              <a:t>L_name</a:t>
            </a:r>
            <a:r>
              <a:rPr lang="en-US" sz="2400" dirty="0">
                <a:solidFill>
                  <a:srgbClr val="3333FF"/>
                </a:solidFill>
              </a:rPr>
              <a:t> </a:t>
            </a:r>
            <a:r>
              <a:rPr lang="en-US" sz="2400" dirty="0"/>
              <a:t>different name. </a:t>
            </a:r>
          </a:p>
          <a:p>
            <a:endParaRPr lang="en-US" sz="2400" dirty="0"/>
          </a:p>
          <a:p>
            <a:r>
              <a:rPr lang="en-US" sz="2400" b="1" dirty="0"/>
              <a:t>“same name leads to confusion at the time of data retravel.”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9238E9-F3B2-A483-262E-2F8EEBAB6A5F}"/>
              </a:ext>
            </a:extLst>
          </p:cNvPr>
          <p:cNvSpPr txBox="1"/>
          <p:nvPr/>
        </p:nvSpPr>
        <p:spPr>
          <a:xfrm>
            <a:off x="848705" y="2006738"/>
            <a:ext cx="6111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solidFill>
                  <a:srgbClr val="3333FF"/>
                </a:solidFill>
              </a:rPr>
              <a:t>Rule 3 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6E9E29-F12B-68CA-78EA-D1BE57B09E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85" r="5739"/>
          <a:stretch/>
        </p:blipFill>
        <p:spPr>
          <a:xfrm>
            <a:off x="6960469" y="1587062"/>
            <a:ext cx="4588598" cy="44915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82C52D-592A-8C4B-8F71-658530B5CAB1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526839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419876-DEA3-076C-0EF5-149049B54D17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42426A-C15F-3CF4-9E96-D0012153210D}"/>
              </a:ext>
            </a:extLst>
          </p:cNvPr>
          <p:cNvSpPr txBox="1"/>
          <p:nvPr/>
        </p:nvSpPr>
        <p:spPr>
          <a:xfrm>
            <a:off x="1048407" y="2505670"/>
            <a:ext cx="611176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– Order in which data is saved doesn’t matter.</a:t>
            </a:r>
          </a:p>
          <a:p>
            <a:r>
              <a:rPr lang="en-US" sz="2400" dirty="0"/>
              <a:t>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For example: </a:t>
            </a:r>
          </a:p>
          <a:p>
            <a:endParaRPr lang="en-US" sz="2400" dirty="0"/>
          </a:p>
          <a:p>
            <a:r>
              <a:rPr lang="en-US" sz="2400" dirty="0"/>
              <a:t>3, 4, 1 and 2are not order in </a:t>
            </a:r>
            <a:r>
              <a:rPr lang="en-US" sz="2400" dirty="0" err="1"/>
              <a:t>Roll_no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r>
              <a:rPr lang="en-US" sz="2400" b="1" dirty="0"/>
              <a:t>“using SQL query, you can easily fetch data in any order from a table.”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B04226-0AAB-784D-7869-C164370D004A}"/>
              </a:ext>
            </a:extLst>
          </p:cNvPr>
          <p:cNvSpPr txBox="1"/>
          <p:nvPr/>
        </p:nvSpPr>
        <p:spPr>
          <a:xfrm>
            <a:off x="848705" y="2006738"/>
            <a:ext cx="6111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solidFill>
                  <a:srgbClr val="3333FF"/>
                </a:solidFill>
              </a:rPr>
              <a:t>Rule 4 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E50B6B-E2C1-22AD-3B0B-B18BD5DE4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469" y="1621929"/>
            <a:ext cx="4558873" cy="431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29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EBD343-DCFA-A9E9-0873-251B08C0E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47" y="1513490"/>
            <a:ext cx="10585525" cy="4564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9171A4-5A78-C240-DFBE-2CDDA026566E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3351634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FACEED-5805-D0D1-BEB2-EB4C341B48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7" t="3664" r="2809"/>
          <a:stretch/>
        </p:blipFill>
        <p:spPr>
          <a:xfrm>
            <a:off x="1655379" y="1807778"/>
            <a:ext cx="8881242" cy="39702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BEAA3E-D8F3-EEB7-0C59-F33CF1C896D1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2325880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56297AF-3849-0774-739D-0DB67D89AE5B}"/>
              </a:ext>
            </a:extLst>
          </p:cNvPr>
          <p:cNvSpPr txBox="1"/>
          <p:nvPr/>
        </p:nvSpPr>
        <p:spPr>
          <a:xfrm>
            <a:off x="809297" y="2069124"/>
            <a:ext cx="1057340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333FF"/>
                </a:solidFill>
              </a:rPr>
              <a:t>2. Second Normal</a:t>
            </a:r>
          </a:p>
          <a:p>
            <a:r>
              <a:rPr lang="en-US" sz="2400" dirty="0"/>
              <a:t>Form For a table a table to be in the second normal form there are two conditions:</a:t>
            </a:r>
          </a:p>
          <a:p>
            <a:endParaRPr lang="en-US" sz="2000" dirty="0"/>
          </a:p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r>
              <a:rPr lang="en-US" sz="2400" dirty="0"/>
              <a:t>it should be in the first normal form </a:t>
            </a:r>
          </a:p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r>
              <a:rPr lang="en-US" sz="2400" dirty="0"/>
              <a:t>it should not have any partial dependencies </a:t>
            </a:r>
          </a:p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Clr>
                <a:srgbClr val="3333FF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</a:t>
            </a:r>
            <a:r>
              <a:rPr lang="en-US" sz="2400" b="1" dirty="0">
                <a:solidFill>
                  <a:srgbClr val="3333FF"/>
                </a:solidFill>
              </a:rPr>
              <a:t>Prime attribute</a:t>
            </a:r>
            <a:r>
              <a:rPr lang="en-US" sz="2400" dirty="0"/>
              <a:t> −An attribute, which is a part of the prime-key, is known as a prime attribute. </a:t>
            </a:r>
          </a:p>
          <a:p>
            <a:pPr marL="171450" indent="-171450">
              <a:buClr>
                <a:srgbClr val="3333FF"/>
              </a:buClr>
              <a:buFont typeface="Wingdings" panose="05000000000000000000" pitchFamily="2" charset="2"/>
              <a:buChar char="v"/>
            </a:pPr>
            <a:endParaRPr lang="en-US" sz="1050" dirty="0"/>
          </a:p>
          <a:p>
            <a:pPr marL="342900" indent="-342900">
              <a:buClr>
                <a:srgbClr val="3333FF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 </a:t>
            </a:r>
            <a:r>
              <a:rPr lang="en-US" sz="2400" b="1" dirty="0">
                <a:solidFill>
                  <a:srgbClr val="3333FF"/>
                </a:solidFill>
              </a:rPr>
              <a:t>Non-prime attribute </a:t>
            </a:r>
            <a:r>
              <a:rPr lang="en-US" sz="2400" dirty="0"/>
              <a:t>− An attribute, which is not a part of the prime-key, is said to be a non prime attribute.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D839B3-B90E-8566-AAA3-7702C488F55B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1931481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02506-A05B-8276-F8B8-A69FAA2F4080}"/>
              </a:ext>
            </a:extLst>
          </p:cNvPr>
          <p:cNvSpPr txBox="1"/>
          <p:nvPr/>
        </p:nvSpPr>
        <p:spPr>
          <a:xfrm>
            <a:off x="997587" y="842100"/>
            <a:ext cx="1831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</a:rPr>
              <a:t>Example</a:t>
            </a:r>
            <a:r>
              <a:rPr lang="en-US" sz="2800" b="1" u="sng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D2C264-29D0-F2AB-8F95-C36386D2B387}"/>
              </a:ext>
            </a:extLst>
          </p:cNvPr>
          <p:cNvSpPr txBox="1"/>
          <p:nvPr/>
        </p:nvSpPr>
        <p:spPr>
          <a:xfrm>
            <a:off x="997587" y="1576860"/>
            <a:ext cx="2891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333FF"/>
                </a:solidFill>
              </a:rPr>
              <a:t>Dependency is ?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A47FA2-A56C-8711-D676-A5A84A831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60" y="2038525"/>
            <a:ext cx="10615448" cy="413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06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66BA0B-71E2-153D-40DE-704F12569643}"/>
              </a:ext>
            </a:extLst>
          </p:cNvPr>
          <p:cNvSpPr txBox="1"/>
          <p:nvPr/>
        </p:nvSpPr>
        <p:spPr>
          <a:xfrm>
            <a:off x="880241" y="1596836"/>
            <a:ext cx="61117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333FF"/>
                </a:solidFill>
              </a:rPr>
              <a:t>Partial Dependency is 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FC23BB-5A5E-E0C4-7E6A-ACD5A28BCC3A}"/>
              </a:ext>
            </a:extLst>
          </p:cNvPr>
          <p:cNvSpPr txBox="1"/>
          <p:nvPr/>
        </p:nvSpPr>
        <p:spPr>
          <a:xfrm>
            <a:off x="997587" y="842100"/>
            <a:ext cx="1831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</a:rPr>
              <a:t>Example</a:t>
            </a:r>
            <a:r>
              <a:rPr lang="en-US" sz="2800" b="1" u="sng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9B7739-4326-B31B-8284-5284516B2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587" y="2228462"/>
            <a:ext cx="10418380" cy="373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01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3BFC49-2491-0042-7F11-6D83F8140D87}"/>
              </a:ext>
            </a:extLst>
          </p:cNvPr>
          <p:cNvSpPr txBox="1"/>
          <p:nvPr/>
        </p:nvSpPr>
        <p:spPr>
          <a:xfrm>
            <a:off x="997587" y="842100"/>
            <a:ext cx="1831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</a:rPr>
              <a:t>Example</a:t>
            </a:r>
            <a:r>
              <a:rPr lang="en-US" sz="2800" b="1" u="sng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D282ED-FDFA-A44F-4A71-9D8C634B6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18" y="1742634"/>
            <a:ext cx="10678510" cy="418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611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D19BCB-312B-FB33-DDB3-07A3871D6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97" y="1639614"/>
            <a:ext cx="10657489" cy="44623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AD0005-2D84-4D5C-C0A5-1C172E35DF1A}"/>
              </a:ext>
            </a:extLst>
          </p:cNvPr>
          <p:cNvSpPr txBox="1"/>
          <p:nvPr/>
        </p:nvSpPr>
        <p:spPr>
          <a:xfrm>
            <a:off x="997587" y="842100"/>
            <a:ext cx="1831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</a:rPr>
              <a:t>Example</a:t>
            </a:r>
            <a:r>
              <a:rPr lang="en-US" sz="2800" b="1" u="sng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4593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F527AA-E895-B3D3-D505-0EF7906076A7}"/>
              </a:ext>
            </a:extLst>
          </p:cNvPr>
          <p:cNvSpPr txBox="1"/>
          <p:nvPr/>
        </p:nvSpPr>
        <p:spPr>
          <a:xfrm>
            <a:off x="683173" y="2024033"/>
            <a:ext cx="1055238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Many to many relationship means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One Student </a:t>
            </a:r>
            <a:r>
              <a:rPr lang="en-US" sz="2800" b="1" dirty="0"/>
              <a:t>can opt for more than </a:t>
            </a:r>
            <a:r>
              <a:rPr lang="en-US" sz="2800" b="1" dirty="0">
                <a:solidFill>
                  <a:srgbClr val="FF0000"/>
                </a:solidFill>
              </a:rPr>
              <a:t>one Subject </a:t>
            </a:r>
          </a:p>
          <a:p>
            <a:pPr algn="ctr"/>
            <a:r>
              <a:rPr lang="en-US" sz="3200" b="1" dirty="0">
                <a:solidFill>
                  <a:srgbClr val="3333FF"/>
                </a:solidFill>
              </a:rPr>
              <a:t>&amp; </a:t>
            </a:r>
          </a:p>
          <a:p>
            <a:pPr algn="ctr"/>
            <a:r>
              <a:rPr lang="en-US" sz="2800" b="1" dirty="0">
                <a:solidFill>
                  <a:srgbClr val="3333FF"/>
                </a:solidFill>
              </a:rPr>
              <a:t>One Subject</a:t>
            </a:r>
            <a:r>
              <a:rPr lang="en-US" sz="2800" b="1" dirty="0"/>
              <a:t> can be opted by more than one </a:t>
            </a:r>
            <a:r>
              <a:rPr lang="en-US" sz="2800" b="1" dirty="0">
                <a:solidFill>
                  <a:srgbClr val="3333FF"/>
                </a:solidFill>
              </a:rPr>
              <a:t>Student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4EFFB1-C37F-F34E-FA41-ADE83DF3EAA0}"/>
              </a:ext>
            </a:extLst>
          </p:cNvPr>
          <p:cNvSpPr txBox="1"/>
          <p:nvPr/>
        </p:nvSpPr>
        <p:spPr>
          <a:xfrm>
            <a:off x="3586653" y="931033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475906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072FD9-43A5-AE8C-AFC7-63BBCF23AE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37" t="17071" r="5269" b="11829"/>
          <a:stretch/>
        </p:blipFill>
        <p:spPr>
          <a:xfrm>
            <a:off x="1387365" y="2203612"/>
            <a:ext cx="9417270" cy="36891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E7444A-89B0-C5B6-EFD7-BC8775D0BFE0}"/>
              </a:ext>
            </a:extLst>
          </p:cNvPr>
          <p:cNvSpPr txBox="1"/>
          <p:nvPr/>
        </p:nvSpPr>
        <p:spPr>
          <a:xfrm>
            <a:off x="872360" y="1552881"/>
            <a:ext cx="4459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333FF"/>
                </a:solidFill>
              </a:rPr>
              <a:t>This is partial dependency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60AA19-BA21-6CB3-FA8C-1973C79DF3D1}"/>
              </a:ext>
            </a:extLst>
          </p:cNvPr>
          <p:cNvSpPr txBox="1"/>
          <p:nvPr/>
        </p:nvSpPr>
        <p:spPr>
          <a:xfrm>
            <a:off x="997587" y="842100"/>
            <a:ext cx="1831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</a:rPr>
              <a:t>Example</a:t>
            </a:r>
            <a:r>
              <a:rPr lang="en-US" sz="2800" b="1" u="sng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3374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CD1D9E-38C2-BAB3-F5C1-063BB9741AA5}"/>
              </a:ext>
            </a:extLst>
          </p:cNvPr>
          <p:cNvSpPr txBox="1"/>
          <p:nvPr/>
        </p:nvSpPr>
        <p:spPr>
          <a:xfrm>
            <a:off x="890752" y="1363745"/>
            <a:ext cx="102607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How to remove the partial dependency </a:t>
            </a:r>
            <a:r>
              <a:rPr lang="en-US" sz="4800" b="1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?</a:t>
            </a:r>
            <a:r>
              <a:rPr lang="en-US" sz="2400" b="1" dirty="0"/>
              <a:t> </a:t>
            </a:r>
            <a:r>
              <a:rPr lang="en-US" sz="2000" dirty="0"/>
              <a:t>Our objective is to remove teacher column from score table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99E3F6-254F-8C22-B6F2-A58ACBFF4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179" y="2427889"/>
            <a:ext cx="9795642" cy="3309748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C613EA-9368-A216-0843-DDF391A1B95B}"/>
              </a:ext>
            </a:extLst>
          </p:cNvPr>
          <p:cNvSpPr txBox="1"/>
          <p:nvPr/>
        </p:nvSpPr>
        <p:spPr>
          <a:xfrm>
            <a:off x="997587" y="842100"/>
            <a:ext cx="1831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</a:rPr>
              <a:t>Example</a:t>
            </a:r>
            <a:r>
              <a:rPr lang="en-US" sz="2800" b="1" u="sng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0203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32BEA3-1C66-53DD-17B1-1018744B2727}"/>
              </a:ext>
            </a:extLst>
          </p:cNvPr>
          <p:cNvSpPr txBox="1"/>
          <p:nvPr/>
        </p:nvSpPr>
        <p:spPr>
          <a:xfrm>
            <a:off x="934106" y="1531910"/>
            <a:ext cx="103237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How to remove the partial dependency </a:t>
            </a:r>
            <a:r>
              <a:rPr lang="en-US" sz="4800" b="1" dirty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?</a:t>
            </a:r>
            <a:r>
              <a:rPr lang="en-US" sz="2000" dirty="0"/>
              <a:t> Our objective is to remove teacher column from score table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1CDD8A-802C-37D7-453A-057BFB0BC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786" y="2362907"/>
            <a:ext cx="7367752" cy="3703536"/>
          </a:xfrm>
          <a:prstGeom prst="rect">
            <a:avLst/>
          </a:prstGeom>
          <a:ln w="952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BED596-236B-B3A9-0117-39EA681917DC}"/>
              </a:ext>
            </a:extLst>
          </p:cNvPr>
          <p:cNvSpPr txBox="1"/>
          <p:nvPr/>
        </p:nvSpPr>
        <p:spPr>
          <a:xfrm>
            <a:off x="934106" y="1070246"/>
            <a:ext cx="1831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</a:rPr>
              <a:t>Example</a:t>
            </a:r>
            <a:r>
              <a:rPr lang="en-US" sz="2800" b="1" u="sng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7798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29A303-1D57-E23C-8E67-4CA8E69B9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1" y="3107312"/>
            <a:ext cx="5318234" cy="2966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0D3F91-B5AA-FE6E-4DBE-11F15B665511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2E2AE6-8E1B-DB7C-54D0-C67EA63E6606}"/>
              </a:ext>
            </a:extLst>
          </p:cNvPr>
          <p:cNvSpPr txBox="1"/>
          <p:nvPr/>
        </p:nvSpPr>
        <p:spPr>
          <a:xfrm>
            <a:off x="800556" y="1587898"/>
            <a:ext cx="8585181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3333FF"/>
                </a:solidFill>
              </a:rPr>
              <a:t>3</a:t>
            </a:r>
            <a:r>
              <a:rPr lang="en-US" sz="3200" dirty="0"/>
              <a:t>. </a:t>
            </a:r>
            <a:r>
              <a:rPr lang="en-US" sz="2400" b="1" dirty="0">
                <a:solidFill>
                  <a:srgbClr val="3333FF"/>
                </a:solidFill>
              </a:rPr>
              <a:t>Third Normal </a:t>
            </a:r>
          </a:p>
          <a:p>
            <a:r>
              <a:rPr lang="en-US" sz="2400" dirty="0"/>
              <a:t>         </a:t>
            </a:r>
            <a:r>
              <a:rPr lang="en-US" sz="2400" b="1" dirty="0"/>
              <a:t>Form For a relation to be in Third Normal Form,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must be in Second Normal form and the following must satisfy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 It should not have trans</a:t>
            </a:r>
          </a:p>
        </p:txBody>
      </p:sp>
    </p:spTree>
    <p:extLst>
      <p:ext uri="{BB962C8B-B14F-4D97-AF65-F5344CB8AC3E}">
        <p14:creationId xmlns:p14="http://schemas.microsoft.com/office/powerpoint/2010/main" val="39056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88443C-AD2C-D768-3C20-5C21760DE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38" y="2028497"/>
            <a:ext cx="10352690" cy="35500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77AE92-FA77-9890-FB92-735E825FE3BE}"/>
              </a:ext>
            </a:extLst>
          </p:cNvPr>
          <p:cNvSpPr txBox="1"/>
          <p:nvPr/>
        </p:nvSpPr>
        <p:spPr>
          <a:xfrm>
            <a:off x="3660226" y="987082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1010171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E41D82-E961-469E-6C06-263DC57C4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165" y="1713187"/>
            <a:ext cx="10331669" cy="42524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CC1C7E-5F06-54DF-4E1E-03F261D737BC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4026040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D94AE9-8029-6149-0069-903BB3EEFA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862" b="3427"/>
          <a:stretch/>
        </p:blipFill>
        <p:spPr>
          <a:xfrm>
            <a:off x="1471449" y="2663204"/>
            <a:ext cx="9543393" cy="3510456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BBF353-CE3F-C19D-277A-875B80A9D284}"/>
              </a:ext>
            </a:extLst>
          </p:cNvPr>
          <p:cNvSpPr txBox="1"/>
          <p:nvPr/>
        </p:nvSpPr>
        <p:spPr>
          <a:xfrm>
            <a:off x="827689" y="1310419"/>
            <a:ext cx="493197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333FF"/>
                </a:solidFill>
              </a:rPr>
              <a:t>What is Transitive dependency </a:t>
            </a:r>
            <a:r>
              <a:rPr lang="en-US" sz="4400" dirty="0">
                <a:solidFill>
                  <a:srgbClr val="FF0000"/>
                </a:solidFill>
              </a:rPr>
              <a:t>?</a:t>
            </a:r>
          </a:p>
          <a:p>
            <a:r>
              <a:rPr lang="en-US" sz="2400" dirty="0"/>
              <a:t> With add the </a:t>
            </a:r>
            <a:r>
              <a:rPr lang="en-US" sz="32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column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7E5604-AD80-20F9-DAEC-F66242D6B1BF}"/>
              </a:ext>
            </a:extLst>
          </p:cNvPr>
          <p:cNvSpPr txBox="1"/>
          <p:nvPr/>
        </p:nvSpPr>
        <p:spPr>
          <a:xfrm>
            <a:off x="3681246" y="726380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3960588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472C9B-18F2-1C79-B961-8F4257D9D3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7" t="12131"/>
          <a:stretch/>
        </p:blipFill>
        <p:spPr>
          <a:xfrm>
            <a:off x="1124607" y="2343807"/>
            <a:ext cx="10216055" cy="3657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E46F7B-0E6B-B682-0B86-CC227151FF9E}"/>
              </a:ext>
            </a:extLst>
          </p:cNvPr>
          <p:cNvSpPr txBox="1"/>
          <p:nvPr/>
        </p:nvSpPr>
        <p:spPr>
          <a:xfrm>
            <a:off x="892484" y="1336086"/>
            <a:ext cx="18314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</a:rPr>
              <a:t>Example</a:t>
            </a:r>
            <a:r>
              <a:rPr lang="en-US" sz="2800" b="1" u="sng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99A80F-C1AA-CCB1-868F-6FCC7B96A8BB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3063826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7D583F-5709-ABA8-702A-8180C7D296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27" t="20608"/>
          <a:stretch/>
        </p:blipFill>
        <p:spPr>
          <a:xfrm>
            <a:off x="1366344" y="2364829"/>
            <a:ext cx="9595946" cy="3279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82857F-9F00-C683-AFC4-94D020E929BA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3FD103-1772-9846-30CD-B2B4250A1D7B}"/>
              </a:ext>
            </a:extLst>
          </p:cNvPr>
          <p:cNvSpPr txBox="1"/>
          <p:nvPr/>
        </p:nvSpPr>
        <p:spPr>
          <a:xfrm>
            <a:off x="880242" y="1512803"/>
            <a:ext cx="67607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For </a:t>
            </a:r>
            <a:r>
              <a:rPr lang="en-US" sz="2000" b="1" dirty="0" err="1">
                <a:solidFill>
                  <a:srgbClr val="3333FF"/>
                </a:solidFill>
              </a:rPr>
              <a:t>total_marks</a:t>
            </a:r>
            <a:r>
              <a:rPr lang="en-US" sz="2000" b="1" dirty="0">
                <a:solidFill>
                  <a:srgbClr val="3333FF"/>
                </a:solidFill>
              </a:rPr>
              <a:t> </a:t>
            </a:r>
          </a:p>
          <a:p>
            <a:r>
              <a:rPr lang="en-US" sz="2000" b="1" dirty="0" err="1">
                <a:solidFill>
                  <a:srgbClr val="3333FF"/>
                </a:solidFill>
              </a:rPr>
              <a:t>Total_mark</a:t>
            </a:r>
            <a:r>
              <a:rPr lang="en-US" sz="2000" b="1" dirty="0">
                <a:solidFill>
                  <a:srgbClr val="3333FF"/>
                </a:solidFill>
              </a:rPr>
              <a:t>  </a:t>
            </a:r>
            <a:r>
              <a:rPr lang="en-US" sz="2000" b="1" dirty="0"/>
              <a:t>depends on </a:t>
            </a:r>
            <a:r>
              <a:rPr lang="en-US" sz="2000" b="1" dirty="0" err="1"/>
              <a:t>exam_name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898880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7B50A8-679D-AB3B-0CD8-3D747CDD8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448" y="1776247"/>
            <a:ext cx="9417269" cy="4248677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5FE4F2-4D88-4BD4-A136-9D8DEE69840E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1639951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260087-4A11-AFA9-05EC-4C1047279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768" y="2448910"/>
            <a:ext cx="8528464" cy="3605692"/>
          </a:xfrm>
          <a:prstGeom prst="rect">
            <a:avLst/>
          </a:prstGeom>
          <a:ln w="952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7ECAB1-81E5-8512-61B2-5B83DE939302}"/>
              </a:ext>
            </a:extLst>
          </p:cNvPr>
          <p:cNvSpPr txBox="1"/>
          <p:nvPr/>
        </p:nvSpPr>
        <p:spPr>
          <a:xfrm>
            <a:off x="3660226" y="783888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58A148-EE34-2187-57A4-4CBCAFA13747}"/>
              </a:ext>
            </a:extLst>
          </p:cNvPr>
          <p:cNvSpPr txBox="1"/>
          <p:nvPr/>
        </p:nvSpPr>
        <p:spPr>
          <a:xfrm>
            <a:off x="890753" y="1722961"/>
            <a:ext cx="41857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333FF"/>
                </a:solidFill>
              </a:rPr>
              <a:t>The solution to this problem is</a:t>
            </a:r>
          </a:p>
        </p:txBody>
      </p:sp>
    </p:spTree>
    <p:extLst>
      <p:ext uri="{BB962C8B-B14F-4D97-AF65-F5344CB8AC3E}">
        <p14:creationId xmlns:p14="http://schemas.microsoft.com/office/powerpoint/2010/main" val="2575183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9D2A5B-D850-360B-5B23-BB527219E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366" y="2375338"/>
            <a:ext cx="9480331" cy="34158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EC1A08-A5ED-8DD1-3721-F1FB1A05CD6F}"/>
              </a:ext>
            </a:extLst>
          </p:cNvPr>
          <p:cNvSpPr txBox="1"/>
          <p:nvPr/>
        </p:nvSpPr>
        <p:spPr>
          <a:xfrm>
            <a:off x="3649715" y="941543"/>
            <a:ext cx="44931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Types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31421623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</TotalTime>
  <Words>509</Words>
  <Application>Microsoft Office PowerPoint</Application>
  <PresentationFormat>Widescreen</PresentationFormat>
  <Paragraphs>102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Aldhabi</vt:lpstr>
      <vt:lpstr>Arial</vt:lpstr>
      <vt:lpstr>Calibri</vt:lpstr>
      <vt:lpstr>Garamond</vt:lpstr>
      <vt:lpstr>inherit</vt:lpstr>
      <vt:lpstr>Times New Roman</vt:lpstr>
      <vt:lpstr>Wingdings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shayma jobory</cp:lastModifiedBy>
  <cp:revision>155</cp:revision>
  <dcterms:created xsi:type="dcterms:W3CDTF">2024-10-22T18:09:45Z</dcterms:created>
  <dcterms:modified xsi:type="dcterms:W3CDTF">2024-11-17T19:32:02Z</dcterms:modified>
</cp:coreProperties>
</file>