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Lst>
  <p:notesMasterIdLst>
    <p:notesMasterId r:id="rId77"/>
  </p:notesMasterIdLst>
  <p:sldIdLst>
    <p:sldId id="285" r:id="rId3"/>
    <p:sldId id="256" r:id="rId4"/>
    <p:sldId id="274" r:id="rId5"/>
    <p:sldId id="276" r:id="rId6"/>
    <p:sldId id="273" r:id="rId7"/>
    <p:sldId id="275" r:id="rId8"/>
    <p:sldId id="277" r:id="rId9"/>
    <p:sldId id="278" r:id="rId10"/>
    <p:sldId id="279" r:id="rId11"/>
    <p:sldId id="280" r:id="rId12"/>
    <p:sldId id="281" r:id="rId13"/>
    <p:sldId id="282" r:id="rId14"/>
    <p:sldId id="283" r:id="rId15"/>
    <p:sldId id="284" r:id="rId16"/>
    <p:sldId id="286" r:id="rId17"/>
    <p:sldId id="259" r:id="rId18"/>
    <p:sldId id="257" r:id="rId19"/>
    <p:sldId id="258" r:id="rId20"/>
    <p:sldId id="260" r:id="rId21"/>
    <p:sldId id="261" r:id="rId22"/>
    <p:sldId id="262" r:id="rId23"/>
    <p:sldId id="263" r:id="rId24"/>
    <p:sldId id="264" r:id="rId25"/>
    <p:sldId id="265" r:id="rId26"/>
    <p:sldId id="266" r:id="rId27"/>
    <p:sldId id="267" r:id="rId28"/>
    <p:sldId id="268" r:id="rId29"/>
    <p:sldId id="269" r:id="rId30"/>
    <p:sldId id="270"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756" y="66"/>
      </p:cViewPr>
      <p:guideLst>
        <p:guide orient="horz" pos="2880"/>
        <p:guide pos="216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r">
              <a:defRPr sz="1200"/>
            </a:lvl1pPr>
          </a:lstStyle>
          <a:p>
            <a:endParaRPr lang="ar-IQ"/>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l">
              <a:defRPr sz="1200"/>
            </a:lvl1pPr>
          </a:lstStyle>
          <a:p>
            <a:fld id="{CC284F57-5C1D-4D0F-BD58-9F163AE2D02B}" type="datetimeFigureOut">
              <a:rPr lang="ar-IQ" smtClean="0"/>
              <a:t>15/04/1445</a:t>
            </a:fld>
            <a:endParaRPr lang="ar-IQ"/>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ar-IQ"/>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IQ"/>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r">
              <a:defRPr sz="1200"/>
            </a:lvl1pPr>
          </a:lstStyle>
          <a:p>
            <a:endParaRPr lang="ar-IQ"/>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l">
              <a:defRPr sz="1200"/>
            </a:lvl1pPr>
          </a:lstStyle>
          <a:p>
            <a:fld id="{AB913B50-E107-4701-950B-37091F0EAF1E}" type="slidenum">
              <a:rPr lang="ar-IQ" smtClean="0"/>
              <a:t>‹#›</a:t>
            </a:fld>
            <a:endParaRPr lang="ar-IQ"/>
          </a:p>
        </p:txBody>
      </p:sp>
    </p:spTree>
    <p:extLst>
      <p:ext uri="{BB962C8B-B14F-4D97-AF65-F5344CB8AC3E}">
        <p14:creationId xmlns:p14="http://schemas.microsoft.com/office/powerpoint/2010/main" val="2708851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IQ" altLang="ar-IQ" smtClean="0"/>
          </a:p>
        </p:txBody>
      </p:sp>
    </p:spTree>
    <p:extLst>
      <p:ext uri="{BB962C8B-B14F-4D97-AF65-F5344CB8AC3E}">
        <p14:creationId xmlns:p14="http://schemas.microsoft.com/office/powerpoint/2010/main" val="254248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ar-IQ" altLang="ar-IQ" smtClean="0"/>
          </a:p>
        </p:txBody>
      </p:sp>
    </p:spTree>
    <p:extLst>
      <p:ext uri="{BB962C8B-B14F-4D97-AF65-F5344CB8AC3E}">
        <p14:creationId xmlns:p14="http://schemas.microsoft.com/office/powerpoint/2010/main" val="35689724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4800" b="0" i="0">
                <a:solidFill>
                  <a:srgbClr val="404040"/>
                </a:solidFill>
                <a:latin typeface="Calibri Light"/>
                <a:cs typeface="Calibri Light"/>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400" b="1" i="0">
                <a:solidFill>
                  <a:schemeClr val="tx1"/>
                </a:solidFill>
                <a:latin typeface="Times New Roman"/>
                <a:cs typeface="Times New Roman"/>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10/29/2023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0" i="0">
                <a:solidFill>
                  <a:srgbClr val="404040"/>
                </a:solidFill>
                <a:latin typeface="Calibri Light"/>
                <a:cs typeface="Calibri Light"/>
              </a:defRPr>
            </a:lvl1pPr>
          </a:lstStyle>
          <a:p>
            <a:endParaRPr/>
          </a:p>
        </p:txBody>
      </p:sp>
      <p:sp>
        <p:nvSpPr>
          <p:cNvPr id="3" name="Holder 3"/>
          <p:cNvSpPr>
            <a:spLocks noGrp="1"/>
          </p:cNvSpPr>
          <p:nvPr>
            <p:ph type="body" idx="1"/>
          </p:nvPr>
        </p:nvSpPr>
        <p:spPr/>
        <p:txBody>
          <a:bodyPr lIns="0" tIns="0" rIns="0" bIns="0"/>
          <a:lstStyle>
            <a:lvl1pPr>
              <a:defRPr sz="2400" b="1" i="0">
                <a:solidFill>
                  <a:schemeClr val="tx1"/>
                </a:solidFill>
                <a:latin typeface="Times New Roman"/>
                <a:cs typeface="Times New Roman"/>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10/29/2023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0" i="0">
                <a:solidFill>
                  <a:srgbClr val="404040"/>
                </a:solidFill>
                <a:latin typeface="Calibri Light"/>
                <a:cs typeface="Calibri Light"/>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10/29/2023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3175" y="6400800"/>
            <a:ext cx="12188825" cy="457200"/>
          </a:xfrm>
          <a:custGeom>
            <a:avLst/>
            <a:gdLst/>
            <a:ahLst/>
            <a:cxnLst/>
            <a:rect l="l" t="t" r="r" b="b"/>
            <a:pathLst>
              <a:path w="12188825" h="457200">
                <a:moveTo>
                  <a:pt x="12188825" y="0"/>
                </a:moveTo>
                <a:lnTo>
                  <a:pt x="0" y="0"/>
                </a:lnTo>
                <a:lnTo>
                  <a:pt x="0" y="457200"/>
                </a:lnTo>
                <a:lnTo>
                  <a:pt x="12188825" y="457200"/>
                </a:lnTo>
                <a:lnTo>
                  <a:pt x="12188825" y="0"/>
                </a:lnTo>
                <a:close/>
              </a:path>
            </a:pathLst>
          </a:custGeom>
          <a:solidFill>
            <a:srgbClr val="BC572C"/>
          </a:solidFill>
        </p:spPr>
        <p:txBody>
          <a:bodyPr wrap="square" lIns="0" tIns="0" rIns="0" bIns="0" rtlCol="0"/>
          <a:lstStyle/>
          <a:p>
            <a:endParaRPr/>
          </a:p>
        </p:txBody>
      </p:sp>
      <p:sp>
        <p:nvSpPr>
          <p:cNvPr id="17" name="bg object 17"/>
          <p:cNvSpPr/>
          <p:nvPr/>
        </p:nvSpPr>
        <p:spPr>
          <a:xfrm>
            <a:off x="14" y="6334315"/>
            <a:ext cx="12188825" cy="64135"/>
          </a:xfrm>
          <a:custGeom>
            <a:avLst/>
            <a:gdLst/>
            <a:ahLst/>
            <a:cxnLst/>
            <a:rect l="l" t="t" r="r" b="b"/>
            <a:pathLst>
              <a:path w="12188825" h="64135">
                <a:moveTo>
                  <a:pt x="12188825" y="0"/>
                </a:moveTo>
                <a:lnTo>
                  <a:pt x="0" y="0"/>
                </a:lnTo>
                <a:lnTo>
                  <a:pt x="0" y="64008"/>
                </a:lnTo>
                <a:lnTo>
                  <a:pt x="12188825" y="64008"/>
                </a:lnTo>
                <a:lnTo>
                  <a:pt x="12188825" y="0"/>
                </a:lnTo>
                <a:close/>
              </a:path>
            </a:pathLst>
          </a:custGeom>
          <a:solidFill>
            <a:srgbClr val="E38312"/>
          </a:solidFill>
        </p:spPr>
        <p:txBody>
          <a:bodyPr wrap="square" lIns="0" tIns="0" rIns="0" bIns="0" rtlCol="0"/>
          <a:lstStyle/>
          <a:p>
            <a:endParaRPr/>
          </a:p>
        </p:txBody>
      </p:sp>
      <p:sp>
        <p:nvSpPr>
          <p:cNvPr id="18" name="bg object 18"/>
          <p:cNvSpPr/>
          <p:nvPr/>
        </p:nvSpPr>
        <p:spPr>
          <a:xfrm>
            <a:off x="1207655" y="4343400"/>
            <a:ext cx="9875520" cy="0"/>
          </a:xfrm>
          <a:custGeom>
            <a:avLst/>
            <a:gdLst/>
            <a:ahLst/>
            <a:cxnLst/>
            <a:rect l="l" t="t" r="r" b="b"/>
            <a:pathLst>
              <a:path w="9875520">
                <a:moveTo>
                  <a:pt x="0" y="0"/>
                </a:moveTo>
                <a:lnTo>
                  <a:pt x="9875507" y="0"/>
                </a:lnTo>
              </a:path>
            </a:pathLst>
          </a:custGeom>
          <a:ln w="12700">
            <a:solidFill>
              <a:srgbClr val="7E7E7E"/>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800" b="0" i="0">
                <a:solidFill>
                  <a:srgbClr val="404040"/>
                </a:solidFill>
                <a:latin typeface="Calibri Light"/>
                <a:cs typeface="Calibri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10/29/2023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10/29/2023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ar-IQ"/>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ar-IQ"/>
          </a:p>
        </p:txBody>
      </p:sp>
      <p:sp>
        <p:nvSpPr>
          <p:cNvPr id="4" name="Date Placeholder 3"/>
          <p:cNvSpPr>
            <a:spLocks noGrp="1"/>
          </p:cNvSpPr>
          <p:nvPr>
            <p:ph type="dt" sz="half" idx="10"/>
          </p:nvPr>
        </p:nvSpPr>
        <p:spPr/>
        <p:txBody>
          <a:bodyPr/>
          <a:lstStyle/>
          <a:p>
            <a:fld id="{879A5212-87E7-4BE0-B738-9BA6A94C4D8F}" type="datetimeFigureOut">
              <a:rPr lang="ar-IQ" smtClean="0"/>
              <a:t>15/04/1445</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D36ED114-C3E6-415E-8442-465FB681D021}" type="slidenum">
              <a:rPr lang="ar-IQ" smtClean="0"/>
              <a:t>‹#›</a:t>
            </a:fld>
            <a:endParaRPr lang="ar-IQ"/>
          </a:p>
        </p:txBody>
      </p:sp>
    </p:spTree>
    <p:extLst>
      <p:ext uri="{BB962C8B-B14F-4D97-AF65-F5344CB8AC3E}">
        <p14:creationId xmlns:p14="http://schemas.microsoft.com/office/powerpoint/2010/main" val="783360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IQ"/>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IQ"/>
          </a:p>
        </p:txBody>
      </p:sp>
      <p:sp>
        <p:nvSpPr>
          <p:cNvPr id="4" name="Date Placeholder 3"/>
          <p:cNvSpPr>
            <a:spLocks noGrp="1"/>
          </p:cNvSpPr>
          <p:nvPr>
            <p:ph type="dt" sz="half" idx="10"/>
          </p:nvPr>
        </p:nvSpPr>
        <p:spPr/>
        <p:txBody>
          <a:bodyPr/>
          <a:lstStyle/>
          <a:p>
            <a:fld id="{879A5212-87E7-4BE0-B738-9BA6A94C4D8F}" type="datetimeFigureOut">
              <a:rPr lang="ar-IQ" smtClean="0"/>
              <a:t>15/04/1445</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D36ED114-C3E6-415E-8442-465FB681D021}" type="slidenum">
              <a:rPr lang="ar-IQ" smtClean="0"/>
              <a:t>‹#›</a:t>
            </a:fld>
            <a:endParaRPr lang="ar-IQ"/>
          </a:p>
        </p:txBody>
      </p:sp>
    </p:spTree>
    <p:extLst>
      <p:ext uri="{BB962C8B-B14F-4D97-AF65-F5344CB8AC3E}">
        <p14:creationId xmlns:p14="http://schemas.microsoft.com/office/powerpoint/2010/main" val="3087670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ar-IQ"/>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79A5212-87E7-4BE0-B738-9BA6A94C4D8F}" type="datetimeFigureOut">
              <a:rPr lang="ar-IQ" smtClean="0"/>
              <a:t>15/04/1445</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D36ED114-C3E6-415E-8442-465FB681D021}" type="slidenum">
              <a:rPr lang="ar-IQ" smtClean="0"/>
              <a:t>‹#›</a:t>
            </a:fld>
            <a:endParaRPr lang="ar-IQ"/>
          </a:p>
        </p:txBody>
      </p:sp>
    </p:spTree>
    <p:extLst>
      <p:ext uri="{BB962C8B-B14F-4D97-AF65-F5344CB8AC3E}">
        <p14:creationId xmlns:p14="http://schemas.microsoft.com/office/powerpoint/2010/main" val="1112436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IQ"/>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IQ"/>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IQ"/>
          </a:p>
        </p:txBody>
      </p:sp>
      <p:sp>
        <p:nvSpPr>
          <p:cNvPr id="5" name="Date Placeholder 4"/>
          <p:cNvSpPr>
            <a:spLocks noGrp="1"/>
          </p:cNvSpPr>
          <p:nvPr>
            <p:ph type="dt" sz="half" idx="10"/>
          </p:nvPr>
        </p:nvSpPr>
        <p:spPr/>
        <p:txBody>
          <a:bodyPr/>
          <a:lstStyle/>
          <a:p>
            <a:fld id="{879A5212-87E7-4BE0-B738-9BA6A94C4D8F}" type="datetimeFigureOut">
              <a:rPr lang="ar-IQ" smtClean="0"/>
              <a:t>15/04/1445</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D36ED114-C3E6-415E-8442-465FB681D021}" type="slidenum">
              <a:rPr lang="ar-IQ" smtClean="0"/>
              <a:t>‹#›</a:t>
            </a:fld>
            <a:endParaRPr lang="ar-IQ"/>
          </a:p>
        </p:txBody>
      </p:sp>
    </p:spTree>
    <p:extLst>
      <p:ext uri="{BB962C8B-B14F-4D97-AF65-F5344CB8AC3E}">
        <p14:creationId xmlns:p14="http://schemas.microsoft.com/office/powerpoint/2010/main" val="2522758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ar-IQ"/>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IQ"/>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IQ"/>
          </a:p>
        </p:txBody>
      </p:sp>
      <p:sp>
        <p:nvSpPr>
          <p:cNvPr id="7" name="Date Placeholder 6"/>
          <p:cNvSpPr>
            <a:spLocks noGrp="1"/>
          </p:cNvSpPr>
          <p:nvPr>
            <p:ph type="dt" sz="half" idx="10"/>
          </p:nvPr>
        </p:nvSpPr>
        <p:spPr/>
        <p:txBody>
          <a:bodyPr/>
          <a:lstStyle/>
          <a:p>
            <a:fld id="{879A5212-87E7-4BE0-B738-9BA6A94C4D8F}" type="datetimeFigureOut">
              <a:rPr lang="ar-IQ" smtClean="0"/>
              <a:t>15/04/1445</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D36ED114-C3E6-415E-8442-465FB681D021}" type="slidenum">
              <a:rPr lang="ar-IQ" smtClean="0"/>
              <a:t>‹#›</a:t>
            </a:fld>
            <a:endParaRPr lang="ar-IQ"/>
          </a:p>
        </p:txBody>
      </p:sp>
    </p:spTree>
    <p:extLst>
      <p:ext uri="{BB962C8B-B14F-4D97-AF65-F5344CB8AC3E}">
        <p14:creationId xmlns:p14="http://schemas.microsoft.com/office/powerpoint/2010/main" val="1472589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IQ"/>
          </a:p>
        </p:txBody>
      </p:sp>
      <p:sp>
        <p:nvSpPr>
          <p:cNvPr id="3" name="Date Placeholder 2"/>
          <p:cNvSpPr>
            <a:spLocks noGrp="1"/>
          </p:cNvSpPr>
          <p:nvPr>
            <p:ph type="dt" sz="half" idx="10"/>
          </p:nvPr>
        </p:nvSpPr>
        <p:spPr/>
        <p:txBody>
          <a:bodyPr/>
          <a:lstStyle/>
          <a:p>
            <a:fld id="{879A5212-87E7-4BE0-B738-9BA6A94C4D8F}" type="datetimeFigureOut">
              <a:rPr lang="ar-IQ" smtClean="0"/>
              <a:t>15/04/1445</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D36ED114-C3E6-415E-8442-465FB681D021}" type="slidenum">
              <a:rPr lang="ar-IQ" smtClean="0"/>
              <a:t>‹#›</a:t>
            </a:fld>
            <a:endParaRPr lang="ar-IQ"/>
          </a:p>
        </p:txBody>
      </p:sp>
    </p:spTree>
    <p:extLst>
      <p:ext uri="{BB962C8B-B14F-4D97-AF65-F5344CB8AC3E}">
        <p14:creationId xmlns:p14="http://schemas.microsoft.com/office/powerpoint/2010/main" val="38663339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9A5212-87E7-4BE0-B738-9BA6A94C4D8F}" type="datetimeFigureOut">
              <a:rPr lang="ar-IQ" smtClean="0"/>
              <a:t>15/04/1445</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D36ED114-C3E6-415E-8442-465FB681D021}" type="slidenum">
              <a:rPr lang="ar-IQ" smtClean="0"/>
              <a:t>‹#›</a:t>
            </a:fld>
            <a:endParaRPr lang="ar-IQ"/>
          </a:p>
        </p:txBody>
      </p:sp>
    </p:spTree>
    <p:extLst>
      <p:ext uri="{BB962C8B-B14F-4D97-AF65-F5344CB8AC3E}">
        <p14:creationId xmlns:p14="http://schemas.microsoft.com/office/powerpoint/2010/main" val="10755483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IQ"/>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IQ"/>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79A5212-87E7-4BE0-B738-9BA6A94C4D8F}" type="datetimeFigureOut">
              <a:rPr lang="ar-IQ" smtClean="0"/>
              <a:t>15/04/1445</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D36ED114-C3E6-415E-8442-465FB681D021}" type="slidenum">
              <a:rPr lang="ar-IQ" smtClean="0"/>
              <a:t>‹#›</a:t>
            </a:fld>
            <a:endParaRPr lang="ar-IQ"/>
          </a:p>
        </p:txBody>
      </p:sp>
    </p:spTree>
    <p:extLst>
      <p:ext uri="{BB962C8B-B14F-4D97-AF65-F5344CB8AC3E}">
        <p14:creationId xmlns:p14="http://schemas.microsoft.com/office/powerpoint/2010/main" val="18531507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IQ"/>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IQ"/>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79A5212-87E7-4BE0-B738-9BA6A94C4D8F}" type="datetimeFigureOut">
              <a:rPr lang="ar-IQ" smtClean="0"/>
              <a:t>15/04/1445</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D36ED114-C3E6-415E-8442-465FB681D021}" type="slidenum">
              <a:rPr lang="ar-IQ" smtClean="0"/>
              <a:t>‹#›</a:t>
            </a:fld>
            <a:endParaRPr lang="ar-IQ"/>
          </a:p>
        </p:txBody>
      </p:sp>
    </p:spTree>
    <p:extLst>
      <p:ext uri="{BB962C8B-B14F-4D97-AF65-F5344CB8AC3E}">
        <p14:creationId xmlns:p14="http://schemas.microsoft.com/office/powerpoint/2010/main" val="17245844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IQ"/>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IQ"/>
          </a:p>
        </p:txBody>
      </p:sp>
      <p:sp>
        <p:nvSpPr>
          <p:cNvPr id="4" name="Date Placeholder 3"/>
          <p:cNvSpPr>
            <a:spLocks noGrp="1"/>
          </p:cNvSpPr>
          <p:nvPr>
            <p:ph type="dt" sz="half" idx="10"/>
          </p:nvPr>
        </p:nvSpPr>
        <p:spPr/>
        <p:txBody>
          <a:bodyPr/>
          <a:lstStyle/>
          <a:p>
            <a:fld id="{879A5212-87E7-4BE0-B738-9BA6A94C4D8F}" type="datetimeFigureOut">
              <a:rPr lang="ar-IQ" smtClean="0"/>
              <a:t>15/04/1445</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D36ED114-C3E6-415E-8442-465FB681D021}" type="slidenum">
              <a:rPr lang="ar-IQ" smtClean="0"/>
              <a:t>‹#›</a:t>
            </a:fld>
            <a:endParaRPr lang="ar-IQ"/>
          </a:p>
        </p:txBody>
      </p:sp>
    </p:spTree>
    <p:extLst>
      <p:ext uri="{BB962C8B-B14F-4D97-AF65-F5344CB8AC3E}">
        <p14:creationId xmlns:p14="http://schemas.microsoft.com/office/powerpoint/2010/main" val="30276263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ar-IQ"/>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IQ"/>
          </a:p>
        </p:txBody>
      </p:sp>
      <p:sp>
        <p:nvSpPr>
          <p:cNvPr id="4" name="Date Placeholder 3"/>
          <p:cNvSpPr>
            <a:spLocks noGrp="1"/>
          </p:cNvSpPr>
          <p:nvPr>
            <p:ph type="dt" sz="half" idx="10"/>
          </p:nvPr>
        </p:nvSpPr>
        <p:spPr/>
        <p:txBody>
          <a:bodyPr/>
          <a:lstStyle/>
          <a:p>
            <a:fld id="{879A5212-87E7-4BE0-B738-9BA6A94C4D8F}" type="datetimeFigureOut">
              <a:rPr lang="ar-IQ" smtClean="0"/>
              <a:t>15/04/1445</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D36ED114-C3E6-415E-8442-465FB681D021}" type="slidenum">
              <a:rPr lang="ar-IQ" smtClean="0"/>
              <a:t>‹#›</a:t>
            </a:fld>
            <a:endParaRPr lang="ar-IQ"/>
          </a:p>
        </p:txBody>
      </p:sp>
    </p:spTree>
    <p:extLst>
      <p:ext uri="{BB962C8B-B14F-4D97-AF65-F5344CB8AC3E}">
        <p14:creationId xmlns:p14="http://schemas.microsoft.com/office/powerpoint/2010/main" val="17329611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6400799"/>
            <a:ext cx="12192000" cy="457200"/>
          </a:xfrm>
          <a:custGeom>
            <a:avLst/>
            <a:gdLst/>
            <a:ahLst/>
            <a:cxnLst/>
            <a:rect l="l" t="t" r="r" b="b"/>
            <a:pathLst>
              <a:path w="12192000" h="457200">
                <a:moveTo>
                  <a:pt x="12192000" y="0"/>
                </a:moveTo>
                <a:lnTo>
                  <a:pt x="0" y="0"/>
                </a:lnTo>
                <a:lnTo>
                  <a:pt x="0" y="457200"/>
                </a:lnTo>
                <a:lnTo>
                  <a:pt x="12192000" y="457200"/>
                </a:lnTo>
                <a:lnTo>
                  <a:pt x="12192000" y="0"/>
                </a:lnTo>
                <a:close/>
              </a:path>
            </a:pathLst>
          </a:custGeom>
          <a:solidFill>
            <a:srgbClr val="BC572C"/>
          </a:solidFill>
        </p:spPr>
        <p:txBody>
          <a:bodyPr wrap="square" lIns="0" tIns="0" rIns="0" bIns="0" rtlCol="0"/>
          <a:lstStyle/>
          <a:p>
            <a:endParaRPr/>
          </a:p>
        </p:txBody>
      </p:sp>
      <p:sp>
        <p:nvSpPr>
          <p:cNvPr id="17" name="bg object 17"/>
          <p:cNvSpPr/>
          <p:nvPr/>
        </p:nvSpPr>
        <p:spPr>
          <a:xfrm>
            <a:off x="0" y="6334319"/>
            <a:ext cx="12192000" cy="66040"/>
          </a:xfrm>
          <a:custGeom>
            <a:avLst/>
            <a:gdLst/>
            <a:ahLst/>
            <a:cxnLst/>
            <a:rect l="l" t="t" r="r" b="b"/>
            <a:pathLst>
              <a:path w="12192000" h="66039">
                <a:moveTo>
                  <a:pt x="12192000" y="0"/>
                </a:moveTo>
                <a:lnTo>
                  <a:pt x="0" y="0"/>
                </a:lnTo>
                <a:lnTo>
                  <a:pt x="0" y="65998"/>
                </a:lnTo>
                <a:lnTo>
                  <a:pt x="12192000" y="65998"/>
                </a:lnTo>
                <a:lnTo>
                  <a:pt x="12192000" y="0"/>
                </a:lnTo>
                <a:close/>
              </a:path>
            </a:pathLst>
          </a:custGeom>
          <a:solidFill>
            <a:srgbClr val="E38312"/>
          </a:solidFill>
        </p:spPr>
        <p:txBody>
          <a:bodyPr wrap="square" lIns="0" tIns="0" rIns="0" bIns="0" rtlCol="0"/>
          <a:lstStyle/>
          <a:p>
            <a:endParaRPr/>
          </a:p>
        </p:txBody>
      </p:sp>
      <p:sp>
        <p:nvSpPr>
          <p:cNvPr id="18" name="bg object 18"/>
          <p:cNvSpPr/>
          <p:nvPr/>
        </p:nvSpPr>
        <p:spPr>
          <a:xfrm>
            <a:off x="1193533" y="1737867"/>
            <a:ext cx="9967595" cy="0"/>
          </a:xfrm>
          <a:custGeom>
            <a:avLst/>
            <a:gdLst/>
            <a:ahLst/>
            <a:cxnLst/>
            <a:rect l="l" t="t" r="r" b="b"/>
            <a:pathLst>
              <a:path w="9967595">
                <a:moveTo>
                  <a:pt x="0" y="0"/>
                </a:moveTo>
                <a:lnTo>
                  <a:pt x="9966972" y="0"/>
                </a:lnTo>
              </a:path>
            </a:pathLst>
          </a:custGeom>
          <a:ln w="12700">
            <a:solidFill>
              <a:srgbClr val="7E7E7E"/>
            </a:solidFill>
          </a:ln>
        </p:spPr>
        <p:txBody>
          <a:bodyPr wrap="square" lIns="0" tIns="0" rIns="0" bIns="0" rtlCol="0"/>
          <a:lstStyle/>
          <a:p>
            <a:endParaRPr/>
          </a:p>
        </p:txBody>
      </p:sp>
      <p:sp>
        <p:nvSpPr>
          <p:cNvPr id="2" name="Holder 2"/>
          <p:cNvSpPr>
            <a:spLocks noGrp="1"/>
          </p:cNvSpPr>
          <p:nvPr>
            <p:ph type="title"/>
          </p:nvPr>
        </p:nvSpPr>
        <p:spPr>
          <a:xfrm>
            <a:off x="1176324" y="914146"/>
            <a:ext cx="9839350" cy="756919"/>
          </a:xfrm>
          <a:prstGeom prst="rect">
            <a:avLst/>
          </a:prstGeom>
        </p:spPr>
        <p:txBody>
          <a:bodyPr wrap="square" lIns="0" tIns="0" rIns="0" bIns="0">
            <a:spAutoFit/>
          </a:bodyPr>
          <a:lstStyle>
            <a:lvl1pPr>
              <a:defRPr sz="4800" b="0" i="0">
                <a:solidFill>
                  <a:srgbClr val="404040"/>
                </a:solidFill>
                <a:latin typeface="Calibri Light"/>
                <a:cs typeface="Calibri Light"/>
              </a:defRPr>
            </a:lvl1pPr>
          </a:lstStyle>
          <a:p>
            <a:endParaRPr/>
          </a:p>
        </p:txBody>
      </p:sp>
      <p:sp>
        <p:nvSpPr>
          <p:cNvPr id="3" name="Holder 3"/>
          <p:cNvSpPr>
            <a:spLocks noGrp="1"/>
          </p:cNvSpPr>
          <p:nvPr>
            <p:ph type="body" idx="1"/>
          </p:nvPr>
        </p:nvSpPr>
        <p:spPr>
          <a:xfrm>
            <a:off x="802335" y="1800351"/>
            <a:ext cx="10564495" cy="4416425"/>
          </a:xfrm>
          <a:prstGeom prst="rect">
            <a:avLst/>
          </a:prstGeom>
        </p:spPr>
        <p:txBody>
          <a:bodyPr wrap="square" lIns="0" tIns="0" rIns="0" bIns="0">
            <a:spAutoFit/>
          </a:bodyPr>
          <a:lstStyle>
            <a:lvl1pPr>
              <a:defRPr sz="2400" b="1" i="0">
                <a:solidFill>
                  <a:schemeClr val="tx1"/>
                </a:solidFill>
                <a:latin typeface="Times New Roman"/>
                <a:cs typeface="Times New Roman"/>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10/29/2023</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ar-IQ"/>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IQ"/>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9A5212-87E7-4BE0-B738-9BA6A94C4D8F}" type="datetimeFigureOut">
              <a:rPr lang="ar-IQ" smtClean="0"/>
              <a:t>15/04/1445</a:t>
            </a:fld>
            <a:endParaRPr lang="ar-IQ"/>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IQ"/>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6ED114-C3E6-415E-8442-465FB681D021}" type="slidenum">
              <a:rPr lang="ar-IQ" smtClean="0"/>
              <a:t>‹#›</a:t>
            </a:fld>
            <a:endParaRPr lang="ar-IQ"/>
          </a:p>
        </p:txBody>
      </p:sp>
    </p:spTree>
    <p:extLst>
      <p:ext uri="{BB962C8B-B14F-4D97-AF65-F5344CB8AC3E}">
        <p14:creationId xmlns:p14="http://schemas.microsoft.com/office/powerpoint/2010/main" val="134566636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IQ"/>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3.emf"/></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164681"/>
            <a:ext cx="9372600" cy="2954655"/>
          </a:xfrm>
        </p:spPr>
        <p:txBody>
          <a:bodyPr/>
          <a:lstStyle/>
          <a:p>
            <a:pPr algn="ctr"/>
            <a:r>
              <a:rPr lang="ar-SA" b="1" dirty="0">
                <a:solidFill>
                  <a:srgbClr val="C00000"/>
                </a:solidFill>
              </a:rPr>
              <a:t>معمارية المعالجات الدقيقة </a:t>
            </a:r>
            <a:r>
              <a:rPr lang="ar-IQ" b="1" dirty="0">
                <a:solidFill>
                  <a:srgbClr val="C00000"/>
                </a:solidFill>
              </a:rPr>
              <a:t/>
            </a:r>
            <a:br>
              <a:rPr lang="ar-IQ" b="1" dirty="0">
                <a:solidFill>
                  <a:srgbClr val="C00000"/>
                </a:solidFill>
              </a:rPr>
            </a:br>
            <a:r>
              <a:rPr lang="ar-IQ" b="1" dirty="0">
                <a:solidFill>
                  <a:srgbClr val="C00000"/>
                </a:solidFill>
              </a:rPr>
              <a:t/>
            </a:r>
            <a:br>
              <a:rPr lang="ar-IQ" b="1" dirty="0">
                <a:solidFill>
                  <a:srgbClr val="C00000"/>
                </a:solidFill>
              </a:rPr>
            </a:br>
            <a:r>
              <a:rPr lang="ar-IQ" b="1" u="sng" dirty="0">
                <a:solidFill>
                  <a:schemeClr val="tx1">
                    <a:lumMod val="65000"/>
                    <a:lumOff val="35000"/>
                  </a:schemeClr>
                </a:solidFill>
              </a:rPr>
              <a:t/>
            </a:r>
            <a:br>
              <a:rPr lang="ar-IQ" b="1" u="sng" dirty="0">
                <a:solidFill>
                  <a:schemeClr val="tx1">
                    <a:lumMod val="65000"/>
                    <a:lumOff val="35000"/>
                  </a:schemeClr>
                </a:solidFill>
              </a:rPr>
            </a:br>
            <a:r>
              <a:rPr lang="ar-IQ" b="1" u="sng" dirty="0">
                <a:solidFill>
                  <a:schemeClr val="tx1">
                    <a:lumMod val="65000"/>
                    <a:lumOff val="35000"/>
                  </a:schemeClr>
                </a:solidFill>
              </a:rPr>
              <a:t>2023-2024</a:t>
            </a:r>
            <a:endParaRPr lang="ar-IQ" u="sng" dirty="0">
              <a:solidFill>
                <a:schemeClr val="tx1">
                  <a:lumMod val="65000"/>
                  <a:lumOff val="35000"/>
                </a:schemeClr>
              </a:solidFill>
            </a:endParaRPr>
          </a:p>
        </p:txBody>
      </p:sp>
      <p:sp>
        <p:nvSpPr>
          <p:cNvPr id="3" name="Subtitle 2"/>
          <p:cNvSpPr>
            <a:spLocks noGrp="1"/>
          </p:cNvSpPr>
          <p:nvPr>
            <p:ph type="subTitle" idx="4"/>
          </p:nvPr>
        </p:nvSpPr>
        <p:spPr>
          <a:xfrm>
            <a:off x="685800" y="152400"/>
            <a:ext cx="10668000" cy="1508105"/>
          </a:xfrm>
        </p:spPr>
        <p:txBody>
          <a:bodyPr/>
          <a:lstStyle/>
          <a:p>
            <a:pPr algn="r"/>
            <a:r>
              <a:rPr lang="ar-IQ" sz="5400" dirty="0">
                <a:solidFill>
                  <a:schemeClr val="tx2"/>
                </a:solidFill>
              </a:rPr>
              <a:t>كلية المأمون الجامعة </a:t>
            </a:r>
          </a:p>
          <a:p>
            <a:pPr algn="r"/>
            <a:r>
              <a:rPr lang="ar-IQ" sz="4400" dirty="0">
                <a:solidFill>
                  <a:schemeClr val="tx1">
                    <a:lumMod val="50000"/>
                    <a:lumOff val="50000"/>
                  </a:schemeClr>
                </a:solidFill>
              </a:rPr>
              <a:t>هندسة تقنيات الحاسوب                       </a:t>
            </a:r>
            <a:r>
              <a:rPr lang="ar-IQ" sz="4400" u="sng" dirty="0">
                <a:solidFill>
                  <a:schemeClr val="tx1">
                    <a:lumMod val="65000"/>
                    <a:lumOff val="35000"/>
                  </a:schemeClr>
                </a:solidFill>
              </a:rPr>
              <a:t>المرحلة الثانية</a:t>
            </a:r>
            <a:endParaRPr lang="ar-IQ" sz="4400" dirty="0">
              <a:solidFill>
                <a:schemeClr val="tx1">
                  <a:lumMod val="50000"/>
                  <a:lumOff val="50000"/>
                </a:schemeClr>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2114780192"/>
              </p:ext>
            </p:extLst>
          </p:nvPr>
        </p:nvGraphicFramePr>
        <p:xfrm>
          <a:off x="1600200" y="2362200"/>
          <a:ext cx="9144000" cy="690118"/>
        </p:xfrm>
        <a:graphic>
          <a:graphicData uri="http://schemas.openxmlformats.org/drawingml/2006/table">
            <a:tbl>
              <a:tblPr firstRow="1" firstCol="1" bandRow="1">
                <a:tableStyleId>{5C22544A-7EE6-4342-B048-85BDC9FD1C3A}</a:tableStyleId>
              </a:tblPr>
              <a:tblGrid>
                <a:gridCol w="9144000">
                  <a:extLst>
                    <a:ext uri="{9D8B030D-6E8A-4147-A177-3AD203B41FA5}">
                      <a16:colId xmlns:a16="http://schemas.microsoft.com/office/drawing/2014/main" val="2424711243"/>
                    </a:ext>
                  </a:extLst>
                </a:gridCol>
              </a:tblGrid>
              <a:tr h="334328">
                <a:tc>
                  <a:txBody>
                    <a:bodyPr/>
                    <a:lstStyle/>
                    <a:p>
                      <a:pPr marL="118745" algn="ctr" rtl="0">
                        <a:lnSpc>
                          <a:spcPct val="107000"/>
                        </a:lnSpc>
                        <a:spcAft>
                          <a:spcPts val="0"/>
                        </a:spcAft>
                      </a:pPr>
                      <a:r>
                        <a:rPr lang="en-US" sz="4400" dirty="0">
                          <a:effectLst/>
                        </a:rPr>
                        <a:t> Microprocessors Architecture</a:t>
                      </a:r>
                      <a:endParaRPr lang="en-US" sz="40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5240" marR="29845" marT="4445" marB="0"/>
                </a:tc>
                <a:extLst>
                  <a:ext uri="{0D108BD9-81ED-4DB2-BD59-A6C34878D82A}">
                    <a16:rowId xmlns:a16="http://schemas.microsoft.com/office/drawing/2014/main" val="3711906550"/>
                  </a:ext>
                </a:extLst>
              </a:tr>
            </a:tbl>
          </a:graphicData>
        </a:graphic>
      </p:graphicFrame>
    </p:spTree>
    <p:extLst>
      <p:ext uri="{BB962C8B-B14F-4D97-AF65-F5344CB8AC3E}">
        <p14:creationId xmlns:p14="http://schemas.microsoft.com/office/powerpoint/2010/main" val="549503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76324" y="918794"/>
            <a:ext cx="9338310" cy="3318510"/>
          </a:xfrm>
          <a:prstGeom prst="rect">
            <a:avLst/>
          </a:prstGeom>
        </p:spPr>
        <p:txBody>
          <a:bodyPr vert="horz" wrap="square" lIns="0" tIns="200025" rIns="0" bIns="0" rtlCol="0">
            <a:spAutoFit/>
          </a:bodyPr>
          <a:lstStyle/>
          <a:p>
            <a:pPr marL="12700" marR="5080">
              <a:lnSpc>
                <a:spcPts val="8159"/>
              </a:lnSpc>
              <a:spcBef>
                <a:spcPts val="1575"/>
              </a:spcBef>
            </a:pPr>
            <a:r>
              <a:rPr sz="8000" spc="-30" dirty="0">
                <a:solidFill>
                  <a:srgbClr val="252525"/>
                </a:solidFill>
              </a:rPr>
              <a:t>General</a:t>
            </a:r>
            <a:r>
              <a:rPr sz="8000" spc="-375" dirty="0">
                <a:solidFill>
                  <a:srgbClr val="252525"/>
                </a:solidFill>
              </a:rPr>
              <a:t> </a:t>
            </a:r>
            <a:r>
              <a:rPr sz="8000" spc="-55" dirty="0">
                <a:solidFill>
                  <a:srgbClr val="252525"/>
                </a:solidFill>
              </a:rPr>
              <a:t>architecture</a:t>
            </a:r>
            <a:r>
              <a:rPr sz="8000" spc="-370" dirty="0">
                <a:solidFill>
                  <a:srgbClr val="252525"/>
                </a:solidFill>
              </a:rPr>
              <a:t> </a:t>
            </a:r>
            <a:r>
              <a:rPr sz="8000" spc="-25" dirty="0">
                <a:solidFill>
                  <a:srgbClr val="252525"/>
                </a:solidFill>
              </a:rPr>
              <a:t>of digital</a:t>
            </a:r>
            <a:r>
              <a:rPr sz="8000" spc="-400" dirty="0">
                <a:solidFill>
                  <a:srgbClr val="252525"/>
                </a:solidFill>
              </a:rPr>
              <a:t> </a:t>
            </a:r>
            <a:r>
              <a:rPr sz="8000" spc="-30" dirty="0">
                <a:solidFill>
                  <a:srgbClr val="252525"/>
                </a:solidFill>
              </a:rPr>
              <a:t>computer</a:t>
            </a:r>
            <a:r>
              <a:rPr sz="8000" spc="-390" dirty="0">
                <a:solidFill>
                  <a:srgbClr val="252525"/>
                </a:solidFill>
              </a:rPr>
              <a:t> </a:t>
            </a:r>
            <a:r>
              <a:rPr sz="8000" spc="-25" dirty="0">
                <a:solidFill>
                  <a:srgbClr val="252525"/>
                </a:solidFill>
              </a:rPr>
              <a:t>and </a:t>
            </a:r>
            <a:r>
              <a:rPr sz="8000" spc="-30" dirty="0">
                <a:solidFill>
                  <a:srgbClr val="252525"/>
                </a:solidFill>
              </a:rPr>
              <a:t>review</a:t>
            </a:r>
            <a:r>
              <a:rPr sz="8000" spc="-300" dirty="0">
                <a:solidFill>
                  <a:srgbClr val="252525"/>
                </a:solidFill>
              </a:rPr>
              <a:t> </a:t>
            </a:r>
            <a:r>
              <a:rPr sz="8000" dirty="0">
                <a:solidFill>
                  <a:srgbClr val="252525"/>
                </a:solidFill>
              </a:rPr>
              <a:t>of</a:t>
            </a:r>
            <a:r>
              <a:rPr sz="8000" spc="-250" dirty="0">
                <a:solidFill>
                  <a:srgbClr val="252525"/>
                </a:solidFill>
              </a:rPr>
              <a:t> </a:t>
            </a:r>
            <a:r>
              <a:rPr sz="8000" dirty="0">
                <a:solidFill>
                  <a:srgbClr val="252525"/>
                </a:solidFill>
              </a:rPr>
              <a:t>8085</a:t>
            </a:r>
            <a:r>
              <a:rPr sz="8000" spc="-285" dirty="0">
                <a:solidFill>
                  <a:srgbClr val="252525"/>
                </a:solidFill>
              </a:rPr>
              <a:t> </a:t>
            </a:r>
            <a:r>
              <a:rPr sz="8000" spc="-35" dirty="0">
                <a:solidFill>
                  <a:srgbClr val="252525"/>
                </a:solidFill>
              </a:rPr>
              <a:t>μp</a:t>
            </a:r>
            <a:endParaRPr sz="8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5791200" cy="756919"/>
          </a:xfrm>
        </p:spPr>
        <p:txBody>
          <a:bodyPr/>
          <a:lstStyle/>
          <a:p>
            <a:pPr algn="l"/>
            <a:r>
              <a:rPr lang="en-US" b="1" dirty="0">
                <a:solidFill>
                  <a:srgbClr val="FF0000"/>
                </a:solidFill>
              </a:rPr>
              <a:t>Computer architecture</a:t>
            </a:r>
            <a:endParaRPr lang="ar-IQ" b="1" dirty="0">
              <a:solidFill>
                <a:srgbClr val="FF0000"/>
              </a:solidFill>
            </a:endParaRPr>
          </a:p>
        </p:txBody>
      </p:sp>
      <p:sp>
        <p:nvSpPr>
          <p:cNvPr id="3" name="Text Placeholder 2"/>
          <p:cNvSpPr>
            <a:spLocks noGrp="1"/>
          </p:cNvSpPr>
          <p:nvPr>
            <p:ph type="body" idx="1"/>
          </p:nvPr>
        </p:nvSpPr>
        <p:spPr>
          <a:xfrm>
            <a:off x="152400" y="1295401"/>
            <a:ext cx="6248400" cy="4953000"/>
          </a:xfrm>
          <a:solidFill>
            <a:schemeClr val="bg1"/>
          </a:solidFill>
        </p:spPr>
        <p:txBody>
          <a:bodyPr/>
          <a:lstStyle/>
          <a:p>
            <a:pPr marL="342900" indent="-342900" algn="justLow">
              <a:buFont typeface="Arial" panose="020B0604020202020204" pitchFamily="34" charset="0"/>
              <a:buChar char="•"/>
            </a:pPr>
            <a:r>
              <a:rPr lang="en-US" sz="2800" dirty="0"/>
              <a:t>Computer architecture comprises rules, methods, and procedures that describe the execution and functionality of the entire computer system. In general terms, computer architecture refers to how a computer system is designed using compatible technologies.</a:t>
            </a:r>
          </a:p>
          <a:p>
            <a:pPr marL="342900" indent="-342900" algn="justLow">
              <a:buFont typeface="Arial" panose="020B0604020202020204" pitchFamily="34" charset="0"/>
              <a:buChar char="•"/>
            </a:pPr>
            <a:r>
              <a:rPr lang="en-US" sz="2800" dirty="0"/>
              <a:t>This chart will tell you how computer architecture is classified into a disciplinary method</a:t>
            </a:r>
            <a:endParaRPr lang="ar-IQ" sz="2800" dirty="0"/>
          </a:p>
        </p:txBody>
      </p:sp>
      <p:pic>
        <p:nvPicPr>
          <p:cNvPr id="4" name="Picture 3" descr="https://media.geeksforgeeks.org/wp-content/uploads/20190512115102/Untitled-Diagram28.png"/>
          <p:cNvPicPr/>
          <p:nvPr/>
        </p:nvPicPr>
        <p:blipFill>
          <a:blip r:embed="rId2">
            <a:extLst>
              <a:ext uri="{28A0092B-C50C-407E-A947-70E740481C1C}">
                <a14:useLocalDpi xmlns:a14="http://schemas.microsoft.com/office/drawing/2010/main" val="0"/>
              </a:ext>
            </a:extLst>
          </a:blip>
          <a:srcRect/>
          <a:stretch>
            <a:fillRect/>
          </a:stretch>
        </p:blipFill>
        <p:spPr bwMode="auto">
          <a:xfrm>
            <a:off x="6400800" y="381000"/>
            <a:ext cx="5638800" cy="5876925"/>
          </a:xfrm>
          <a:prstGeom prst="rect">
            <a:avLst/>
          </a:prstGeom>
          <a:solidFill>
            <a:schemeClr val="bg1"/>
          </a:solidFill>
          <a:ln>
            <a:noFill/>
          </a:ln>
        </p:spPr>
      </p:pic>
    </p:spTree>
    <p:extLst>
      <p:ext uri="{BB962C8B-B14F-4D97-AF65-F5344CB8AC3E}">
        <p14:creationId xmlns:p14="http://schemas.microsoft.com/office/powerpoint/2010/main" val="3085268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rPr>
              <a:t>Computer architecture</a:t>
            </a:r>
            <a:endParaRPr lang="ar-IQ" dirty="0"/>
          </a:p>
        </p:txBody>
      </p:sp>
      <p:pic>
        <p:nvPicPr>
          <p:cNvPr id="4" name="Picture 3" descr="https://upload.wikimedia.org/wikipedia/commons/thumb/3/3a/ABasicComputer.svg/800px-ABasicComputer.svg.png"/>
          <p:cNvPicPr/>
          <p:nvPr/>
        </p:nvPicPr>
        <p:blipFill>
          <a:blip r:embed="rId2">
            <a:extLst>
              <a:ext uri="{28A0092B-C50C-407E-A947-70E740481C1C}">
                <a14:useLocalDpi xmlns:a14="http://schemas.microsoft.com/office/drawing/2010/main" val="0"/>
              </a:ext>
            </a:extLst>
          </a:blip>
          <a:srcRect/>
          <a:stretch>
            <a:fillRect/>
          </a:stretch>
        </p:blipFill>
        <p:spPr bwMode="auto">
          <a:xfrm>
            <a:off x="1176324" y="1981200"/>
            <a:ext cx="9034476" cy="3848100"/>
          </a:xfrm>
          <a:prstGeom prst="rect">
            <a:avLst/>
          </a:prstGeom>
          <a:noFill/>
          <a:ln>
            <a:noFill/>
          </a:ln>
        </p:spPr>
      </p:pic>
    </p:spTree>
    <p:extLst>
      <p:ext uri="{BB962C8B-B14F-4D97-AF65-F5344CB8AC3E}">
        <p14:creationId xmlns:p14="http://schemas.microsoft.com/office/powerpoint/2010/main" val="2595954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324" y="914146"/>
            <a:ext cx="9839350" cy="1477328"/>
          </a:xfrm>
        </p:spPr>
        <p:txBody>
          <a:bodyPr/>
          <a:lstStyle/>
          <a:p>
            <a:pPr rtl="0"/>
            <a:r>
              <a:rPr lang="en-US" b="1" dirty="0">
                <a:solidFill>
                  <a:srgbClr val="FF0000"/>
                </a:solidFill>
              </a:rPr>
              <a:t>Types of Computer Architecture</a:t>
            </a:r>
            <a:br>
              <a:rPr lang="en-US" b="1" dirty="0">
                <a:solidFill>
                  <a:srgbClr val="FF0000"/>
                </a:solidFill>
              </a:rPr>
            </a:br>
            <a:endParaRPr lang="ar-IQ" b="1" dirty="0">
              <a:solidFill>
                <a:srgbClr val="FF0000"/>
              </a:solidFill>
            </a:endParaRPr>
          </a:p>
        </p:txBody>
      </p:sp>
      <p:sp>
        <p:nvSpPr>
          <p:cNvPr id="3" name="Text Placeholder 2"/>
          <p:cNvSpPr>
            <a:spLocks noGrp="1"/>
          </p:cNvSpPr>
          <p:nvPr>
            <p:ph type="body" idx="1"/>
          </p:nvPr>
        </p:nvSpPr>
        <p:spPr>
          <a:xfrm>
            <a:off x="802335" y="1800351"/>
            <a:ext cx="10475265" cy="4431983"/>
          </a:xfrm>
        </p:spPr>
        <p:txBody>
          <a:bodyPr/>
          <a:lstStyle/>
          <a:p>
            <a:pPr rtl="0"/>
            <a:r>
              <a:rPr lang="en-US" sz="3600" dirty="0"/>
              <a:t>Here are the various categories of architecture that exist in our computer systems.</a:t>
            </a:r>
          </a:p>
          <a:p>
            <a:pPr marL="342900" lvl="0" indent="-342900" rtl="0">
              <a:buFont typeface="Arial" panose="020B0604020202020204" pitchFamily="34" charset="0"/>
              <a:buChar char="•"/>
            </a:pPr>
            <a:r>
              <a:rPr lang="en-US" sz="3600" dirty="0">
                <a:solidFill>
                  <a:srgbClr val="FF0000"/>
                </a:solidFill>
              </a:rPr>
              <a:t>Von-Neumann Architecture</a:t>
            </a:r>
          </a:p>
          <a:p>
            <a:pPr marL="342900" lvl="0" indent="-342900" rtl="0">
              <a:buFont typeface="Arial" panose="020B0604020202020204" pitchFamily="34" charset="0"/>
              <a:buChar char="•"/>
            </a:pPr>
            <a:r>
              <a:rPr lang="en-US" sz="3600" dirty="0"/>
              <a:t>Harvard Architecture</a:t>
            </a:r>
          </a:p>
          <a:p>
            <a:pPr marL="342900" lvl="0" indent="-342900" rtl="0">
              <a:buFont typeface="Arial" panose="020B0604020202020204" pitchFamily="34" charset="0"/>
              <a:buChar char="•"/>
            </a:pPr>
            <a:r>
              <a:rPr lang="en-US" sz="3600" dirty="0">
                <a:solidFill>
                  <a:srgbClr val="FF0000"/>
                </a:solidFill>
              </a:rPr>
              <a:t>Instruction Set Architecture</a:t>
            </a:r>
          </a:p>
          <a:p>
            <a:pPr marL="342900" lvl="0" indent="-342900" rtl="0">
              <a:buFont typeface="Arial" panose="020B0604020202020204" pitchFamily="34" charset="0"/>
              <a:buChar char="•"/>
            </a:pPr>
            <a:r>
              <a:rPr lang="en-US" sz="3600" dirty="0"/>
              <a:t>Micro-architecture</a:t>
            </a:r>
          </a:p>
          <a:p>
            <a:pPr marL="342900" lvl="0" indent="-342900" rtl="0">
              <a:buFont typeface="Arial" panose="020B0604020202020204" pitchFamily="34" charset="0"/>
              <a:buChar char="•"/>
            </a:pPr>
            <a:r>
              <a:rPr lang="en-US" sz="3600" dirty="0">
                <a:solidFill>
                  <a:srgbClr val="FF0000"/>
                </a:solidFill>
              </a:rPr>
              <a:t>System Design</a:t>
            </a:r>
          </a:p>
          <a:p>
            <a:endParaRPr lang="ar-IQ" sz="3600" dirty="0"/>
          </a:p>
        </p:txBody>
      </p:sp>
    </p:spTree>
    <p:extLst>
      <p:ext uri="{BB962C8B-B14F-4D97-AF65-F5344CB8AC3E}">
        <p14:creationId xmlns:p14="http://schemas.microsoft.com/office/powerpoint/2010/main" val="1619251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14146"/>
            <a:ext cx="10329874" cy="861774"/>
          </a:xfrm>
        </p:spPr>
        <p:txBody>
          <a:bodyPr/>
          <a:lstStyle/>
          <a:p>
            <a:pPr rtl="0"/>
            <a:r>
              <a:rPr lang="en-US" sz="2800" b="1">
                <a:solidFill>
                  <a:srgbClr val="FF0000"/>
                </a:solidFill>
              </a:rPr>
              <a:t>Von-Neumann Architecture (Neumann Model or Princeton Architecture)</a:t>
            </a:r>
            <a:br>
              <a:rPr lang="en-US" sz="2800" b="1">
                <a:solidFill>
                  <a:srgbClr val="FF0000"/>
                </a:solidFill>
              </a:rPr>
            </a:br>
            <a:endParaRPr lang="ar-IQ" sz="2800" b="1" dirty="0">
              <a:solidFill>
                <a:srgbClr val="FF0000"/>
              </a:solidFill>
            </a:endParaRPr>
          </a:p>
        </p:txBody>
      </p:sp>
      <p:pic>
        <p:nvPicPr>
          <p:cNvPr id="4" name="Picture 3"/>
          <p:cNvPicPr/>
          <p:nvPr/>
        </p:nvPicPr>
        <p:blipFill>
          <a:blip r:embed="rId2"/>
          <a:stretch>
            <a:fillRect/>
          </a:stretch>
        </p:blipFill>
        <p:spPr>
          <a:xfrm>
            <a:off x="6858000" y="1800351"/>
            <a:ext cx="5153025" cy="4448049"/>
          </a:xfrm>
          <a:prstGeom prst="rect">
            <a:avLst/>
          </a:prstGeom>
        </p:spPr>
      </p:pic>
      <p:sp>
        <p:nvSpPr>
          <p:cNvPr id="3" name="Text Placeholder 2"/>
          <p:cNvSpPr>
            <a:spLocks noGrp="1"/>
          </p:cNvSpPr>
          <p:nvPr>
            <p:ph type="body" idx="1"/>
          </p:nvPr>
        </p:nvSpPr>
        <p:spPr>
          <a:xfrm>
            <a:off x="533400" y="1600200"/>
            <a:ext cx="7238999" cy="5170646"/>
          </a:xfrm>
        </p:spPr>
        <p:txBody>
          <a:bodyPr/>
          <a:lstStyle/>
          <a:p>
            <a:pPr marL="342900" lvl="0" indent="-342900" rtl="0">
              <a:buFont typeface="Arial" panose="020B0604020202020204" pitchFamily="34" charset="0"/>
              <a:buChar char="•"/>
            </a:pPr>
            <a:r>
              <a:rPr lang="en-US" sz="2800" dirty="0"/>
              <a:t>A Central Processing Unit (CPU) with arithmetic and logic unit (ALU) and processors with attached registers.</a:t>
            </a:r>
          </a:p>
          <a:p>
            <a:pPr marL="342900" lvl="0" indent="-342900" rtl="0">
              <a:buFont typeface="Arial" panose="020B0604020202020204" pitchFamily="34" charset="0"/>
              <a:buChar char="•"/>
            </a:pPr>
            <a:r>
              <a:rPr lang="en-US" sz="2800" dirty="0"/>
              <a:t>A memory that can store data and instructions.</a:t>
            </a:r>
          </a:p>
          <a:p>
            <a:pPr marL="342900" lvl="0" indent="-342900" rtl="0">
              <a:buFont typeface="Arial" panose="020B0604020202020204" pitchFamily="34" charset="0"/>
              <a:buChar char="•"/>
            </a:pPr>
            <a:r>
              <a:rPr lang="en-US" sz="2800" dirty="0"/>
              <a:t>External mass storage or secondary storage.</a:t>
            </a:r>
          </a:p>
          <a:p>
            <a:pPr marL="342900" lvl="0" indent="-342900" rtl="0">
              <a:buFont typeface="Arial" panose="020B0604020202020204" pitchFamily="34" charset="0"/>
              <a:buChar char="•"/>
            </a:pPr>
            <a:r>
              <a:rPr lang="en-US" sz="2800" dirty="0"/>
              <a:t>A Control Unit (CU) with the ability to hold instructions in the program counter (PC) or instruction register (IR).</a:t>
            </a:r>
          </a:p>
          <a:p>
            <a:pPr marL="342900" lvl="0" indent="-342900" rtl="0">
              <a:buFont typeface="Arial" panose="020B0604020202020204" pitchFamily="34" charset="0"/>
              <a:buChar char="•"/>
            </a:pPr>
            <a:r>
              <a:rPr lang="en-US" sz="2800" dirty="0"/>
              <a:t>Input and output mechanisms and peripherals.</a:t>
            </a:r>
          </a:p>
          <a:p>
            <a:endParaRPr lang="ar-IQ" sz="2800" dirty="0"/>
          </a:p>
        </p:txBody>
      </p:sp>
    </p:spTree>
    <p:extLst>
      <p:ext uri="{BB962C8B-B14F-4D97-AF65-F5344CB8AC3E}">
        <p14:creationId xmlns:p14="http://schemas.microsoft.com/office/powerpoint/2010/main" val="268101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324" y="914146"/>
            <a:ext cx="9839350" cy="1477328"/>
          </a:xfrm>
        </p:spPr>
        <p:txBody>
          <a:bodyPr/>
          <a:lstStyle/>
          <a:p>
            <a:pPr algn="ctr" rtl="0"/>
            <a:r>
              <a:rPr lang="en-US" b="1" dirty="0">
                <a:solidFill>
                  <a:srgbClr val="FF0000"/>
                </a:solidFill>
              </a:rPr>
              <a:t>Harvard Architecture</a:t>
            </a:r>
            <a:br>
              <a:rPr lang="en-US" b="1" dirty="0">
                <a:solidFill>
                  <a:srgbClr val="FF0000"/>
                </a:solidFill>
              </a:rPr>
            </a:br>
            <a:endParaRPr lang="ar-IQ" b="1" dirty="0">
              <a:solidFill>
                <a:srgbClr val="FF0000"/>
              </a:solidFill>
            </a:endParaRPr>
          </a:p>
        </p:txBody>
      </p:sp>
      <p:sp>
        <p:nvSpPr>
          <p:cNvPr id="3" name="Text Placeholder 2"/>
          <p:cNvSpPr>
            <a:spLocks noGrp="1"/>
          </p:cNvSpPr>
          <p:nvPr>
            <p:ph type="body" idx="1"/>
          </p:nvPr>
        </p:nvSpPr>
        <p:spPr>
          <a:xfrm>
            <a:off x="381001" y="1800351"/>
            <a:ext cx="7239000" cy="4448049"/>
          </a:xfrm>
        </p:spPr>
        <p:txBody>
          <a:bodyPr/>
          <a:lstStyle/>
          <a:p>
            <a:pPr rtl="0"/>
            <a:r>
              <a:rPr lang="en-US" dirty="0"/>
              <a:t>Harvard Architecture consists of code and data laid in distinct memory sections. It requires a separate memory block for data and instruction. It has solely contained data storage within the Central Processing Unit (CPU). A single collection of clock cycles is needed. Data accessibility in one memory is done by a single memory location in the case of Harvard architecture.</a:t>
            </a:r>
          </a:p>
          <a:p>
            <a:pPr rtl="0"/>
            <a:r>
              <a:rPr lang="en-US" dirty="0"/>
              <a:t>One typical example is the Punch card. Moreover, modern computers may have the latest CPU processes for both methods but disparate them in a hardware design.</a:t>
            </a:r>
          </a:p>
          <a:p>
            <a:endParaRPr lang="ar-IQ" dirty="0"/>
          </a:p>
        </p:txBody>
      </p:sp>
      <p:pic>
        <p:nvPicPr>
          <p:cNvPr id="4" name="Picture 3"/>
          <p:cNvPicPr/>
          <p:nvPr/>
        </p:nvPicPr>
        <p:blipFill>
          <a:blip r:embed="rId2"/>
          <a:stretch>
            <a:fillRect/>
          </a:stretch>
        </p:blipFill>
        <p:spPr>
          <a:xfrm>
            <a:off x="7086600" y="1828060"/>
            <a:ext cx="4757420" cy="4191740"/>
          </a:xfrm>
          <a:prstGeom prst="rect">
            <a:avLst/>
          </a:prstGeom>
        </p:spPr>
      </p:pic>
      <p:sp>
        <p:nvSpPr>
          <p:cNvPr id="5" name="Rectangle 4"/>
          <p:cNvSpPr/>
          <p:nvPr/>
        </p:nvSpPr>
        <p:spPr>
          <a:xfrm>
            <a:off x="8491927" y="5853161"/>
            <a:ext cx="2480166" cy="388696"/>
          </a:xfrm>
          <a:prstGeom prst="rect">
            <a:avLst/>
          </a:prstGeom>
        </p:spPr>
        <p:txBody>
          <a:bodyPr wrap="none">
            <a:spAutoFit/>
          </a:bodyPr>
          <a:lstStyle/>
          <a:p>
            <a:pPr algn="l" rtl="0">
              <a:lnSpc>
                <a:spcPct val="107000"/>
              </a:lnSpc>
              <a:spcAft>
                <a:spcPts val="800"/>
              </a:spcAft>
            </a:pPr>
            <a:r>
              <a:rPr lang="en-US" sz="1800" b="1" dirty="0">
                <a:solidFill>
                  <a:srgbClr val="183A77"/>
                </a:solidFill>
                <a:effectLst/>
                <a:latin typeface="Arial" panose="020B0604020202020204" pitchFamily="34" charset="0"/>
                <a:ea typeface="Times New Roman" panose="02020603050405020304" pitchFamily="18" charset="0"/>
                <a:cs typeface="Calibri" panose="020F0502020204030204" pitchFamily="34" charset="0"/>
              </a:rPr>
              <a:t>Harvard Architecture</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64163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324" y="914146"/>
            <a:ext cx="9839350" cy="1477328"/>
          </a:xfrm>
        </p:spPr>
        <p:txBody>
          <a:bodyPr/>
          <a:lstStyle/>
          <a:p>
            <a:pPr algn="ctr" rtl="0"/>
            <a:r>
              <a:rPr lang="en-US" b="1" dirty="0">
                <a:solidFill>
                  <a:srgbClr val="FF0000"/>
                </a:solidFill>
              </a:rPr>
              <a:t>Instruction Set Architecture</a:t>
            </a:r>
            <a:br>
              <a:rPr lang="en-US" b="1" dirty="0">
                <a:solidFill>
                  <a:srgbClr val="FF0000"/>
                </a:solidFill>
              </a:rPr>
            </a:br>
            <a:endParaRPr lang="ar-IQ" b="1" dirty="0">
              <a:solidFill>
                <a:srgbClr val="FF0000"/>
              </a:solidFill>
            </a:endParaRPr>
          </a:p>
        </p:txBody>
      </p:sp>
      <p:sp>
        <p:nvSpPr>
          <p:cNvPr id="3" name="Text Placeholder 2"/>
          <p:cNvSpPr>
            <a:spLocks noGrp="1"/>
          </p:cNvSpPr>
          <p:nvPr>
            <p:ph type="body" idx="1"/>
          </p:nvPr>
        </p:nvSpPr>
        <p:spPr>
          <a:xfrm>
            <a:off x="381001" y="1800351"/>
            <a:ext cx="10985830" cy="4524249"/>
          </a:xfrm>
        </p:spPr>
        <p:txBody>
          <a:bodyPr/>
          <a:lstStyle/>
          <a:p>
            <a:pPr marL="342900" indent="-342900" algn="justLow" rtl="0">
              <a:buFont typeface="Arial" panose="020B0604020202020204" pitchFamily="34" charset="0"/>
              <a:buChar char="•"/>
            </a:pPr>
            <a:r>
              <a:rPr lang="en-US" sz="2800" dirty="0"/>
              <a:t>Another notable digital computer architecture is the Instruction Set Architecture. The architecture holds a collection of instructions that the processor renders and surmises. It consists of two instruction sets: RISC (Reduced Instruction Set Computer) and CISC (Complex Instruction Set Computer).</a:t>
            </a:r>
          </a:p>
          <a:p>
            <a:pPr marL="342900" indent="-342900" algn="justLow" rtl="0">
              <a:buFont typeface="Arial" panose="020B0604020202020204" pitchFamily="34" charset="0"/>
              <a:buChar char="•"/>
            </a:pPr>
            <a:r>
              <a:rPr lang="en-US" sz="2800" dirty="0"/>
              <a:t>It enables versatile implementations of an ISA; commonly differ in features such as performance, physical size, and monetary price. It empowers the evolution of the micro-architectures, implementing ISA as an exclusive, higher-performance system that can run software on preceding generations of execution.</a:t>
            </a:r>
          </a:p>
          <a:p>
            <a:pPr algn="justLow"/>
            <a:endParaRPr lang="en-US" sz="2800" dirty="0"/>
          </a:p>
          <a:p>
            <a:pPr algn="justLow"/>
            <a:endParaRPr lang="ar-IQ" sz="2800" dirty="0"/>
          </a:p>
        </p:txBody>
      </p:sp>
    </p:spTree>
    <p:extLst>
      <p:ext uri="{BB962C8B-B14F-4D97-AF65-F5344CB8AC3E}">
        <p14:creationId xmlns:p14="http://schemas.microsoft.com/office/powerpoint/2010/main" val="1185388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324" y="914146"/>
            <a:ext cx="9839350" cy="1477328"/>
          </a:xfrm>
        </p:spPr>
        <p:txBody>
          <a:bodyPr/>
          <a:lstStyle/>
          <a:p>
            <a:pPr algn="ctr" rtl="0"/>
            <a:r>
              <a:rPr lang="en-US" b="1" dirty="0">
                <a:solidFill>
                  <a:srgbClr val="FF0000"/>
                </a:solidFill>
              </a:rPr>
              <a:t>Micro-architecture</a:t>
            </a:r>
            <a:br>
              <a:rPr lang="en-US" b="1" dirty="0">
                <a:solidFill>
                  <a:srgbClr val="FF0000"/>
                </a:solidFill>
              </a:rPr>
            </a:br>
            <a:endParaRPr lang="ar-IQ" b="1" dirty="0">
              <a:solidFill>
                <a:srgbClr val="FF0000"/>
              </a:solidFill>
            </a:endParaRPr>
          </a:p>
        </p:txBody>
      </p:sp>
      <p:sp>
        <p:nvSpPr>
          <p:cNvPr id="3" name="Text Placeholder 2"/>
          <p:cNvSpPr>
            <a:spLocks noGrp="1"/>
          </p:cNvSpPr>
          <p:nvPr>
            <p:ph type="body" idx="1"/>
          </p:nvPr>
        </p:nvSpPr>
        <p:spPr>
          <a:xfrm>
            <a:off x="152400" y="1676400"/>
            <a:ext cx="11734800" cy="5725485"/>
          </a:xfrm>
        </p:spPr>
        <p:txBody>
          <a:bodyPr/>
          <a:lstStyle/>
          <a:p>
            <a:pPr marL="342900" indent="-342900" algn="justLow" rtl="0">
              <a:buFont typeface="Arial" panose="020B0604020202020204" pitchFamily="34" charset="0"/>
              <a:buChar char="•"/>
            </a:pPr>
            <a:r>
              <a:rPr lang="en-US" sz="2800" dirty="0"/>
              <a:t>Micro-architecture is the structural design of a microprocessor. This computer organization leverages a method where the instruction set architecture holds a built-in processor. Engineers and hardware scientists implement instruction set architecture (ISA) with various micro-architectures that vary because of changing technology. It includes the technologies used, resources, and methods. Using this, the processors physically devised to administer a particular instruction set.</a:t>
            </a:r>
          </a:p>
          <a:p>
            <a:pPr marL="342900" indent="-342900" algn="justLow" rtl="0">
              <a:buFont typeface="Arial" panose="020B0604020202020204" pitchFamily="34" charset="0"/>
              <a:buChar char="•"/>
            </a:pPr>
            <a:r>
              <a:rPr lang="en-US" sz="2800" dirty="0"/>
              <a:t>Simply, it is a logical form of all electronic elements and data pathways present in the microprocessor, designed in a specific way. It allows for the optimal completion of instructions. In academe, it is called computer organization.</a:t>
            </a:r>
          </a:p>
          <a:p>
            <a:pPr algn="justLow"/>
            <a:endParaRPr lang="ar-IQ" sz="2800" dirty="0"/>
          </a:p>
        </p:txBody>
      </p:sp>
    </p:spTree>
    <p:extLst>
      <p:ext uri="{BB962C8B-B14F-4D97-AF65-F5344CB8AC3E}">
        <p14:creationId xmlns:p14="http://schemas.microsoft.com/office/powerpoint/2010/main" val="195202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324" y="914146"/>
            <a:ext cx="9839350" cy="1477328"/>
          </a:xfrm>
        </p:spPr>
        <p:txBody>
          <a:bodyPr/>
          <a:lstStyle/>
          <a:p>
            <a:pPr algn="ctr" rtl="0"/>
            <a:r>
              <a:rPr lang="en-US" b="1" dirty="0">
                <a:solidFill>
                  <a:srgbClr val="FF0000"/>
                </a:solidFill>
              </a:rPr>
              <a:t>System Design</a:t>
            </a:r>
            <a:br>
              <a:rPr lang="en-US" b="1" dirty="0">
                <a:solidFill>
                  <a:srgbClr val="FF0000"/>
                </a:solidFill>
              </a:rPr>
            </a:br>
            <a:endParaRPr lang="ar-IQ" b="1" dirty="0">
              <a:solidFill>
                <a:srgbClr val="FF0000"/>
              </a:solidFill>
            </a:endParaRPr>
          </a:p>
        </p:txBody>
      </p:sp>
      <p:sp>
        <p:nvSpPr>
          <p:cNvPr id="3" name="Text Placeholder 2"/>
          <p:cNvSpPr>
            <a:spLocks noGrp="1"/>
          </p:cNvSpPr>
          <p:nvPr>
            <p:ph type="body" idx="1"/>
          </p:nvPr>
        </p:nvSpPr>
        <p:spPr>
          <a:xfrm>
            <a:off x="802335" y="1800351"/>
            <a:ext cx="10564495" cy="4431983"/>
          </a:xfrm>
        </p:spPr>
        <p:txBody>
          <a:bodyPr/>
          <a:lstStyle/>
          <a:p>
            <a:pPr marL="571500" indent="-571500" algn="justLow" rtl="0">
              <a:buFont typeface="Arial" panose="020B0604020202020204" pitchFamily="34" charset="0"/>
              <a:buChar char="•"/>
            </a:pPr>
            <a:r>
              <a:rPr lang="en-US" sz="3600" dirty="0"/>
              <a:t>System design itself defines a design that can serve user requirements like system architecture, computer modules having various interfaces, and data management within a system. The term product development is connective to the system design. It is the process by which we can take marketing information to create a product design.</a:t>
            </a:r>
          </a:p>
          <a:p>
            <a:endParaRPr lang="ar-IQ" sz="3600" dirty="0"/>
          </a:p>
        </p:txBody>
      </p:sp>
    </p:spTree>
    <p:extLst>
      <p:ext uri="{BB962C8B-B14F-4D97-AF65-F5344CB8AC3E}">
        <p14:creationId xmlns:p14="http://schemas.microsoft.com/office/powerpoint/2010/main" val="1677157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10482274" cy="430887"/>
          </a:xfrm>
        </p:spPr>
        <p:txBody>
          <a:bodyPr/>
          <a:lstStyle/>
          <a:p>
            <a:r>
              <a:rPr lang="en-US" sz="2800" b="1" dirty="0">
                <a:solidFill>
                  <a:srgbClr val="FF0000"/>
                </a:solidFill>
              </a:rPr>
              <a:t>Difference between Computer Architecture and Computer Organization: </a:t>
            </a:r>
            <a:endParaRPr lang="ar-IQ" sz="2800" b="1" dirty="0">
              <a:solidFill>
                <a:srgbClr val="FF0000"/>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896486389"/>
              </p:ext>
            </p:extLst>
          </p:nvPr>
        </p:nvGraphicFramePr>
        <p:xfrm>
          <a:off x="228600" y="659486"/>
          <a:ext cx="11811000" cy="5488391"/>
        </p:xfrm>
        <a:graphic>
          <a:graphicData uri="http://schemas.openxmlformats.org/drawingml/2006/table">
            <a:tbl>
              <a:tblPr firstRow="1" firstCol="1" bandRow="1">
                <a:tableStyleId>{5C22544A-7EE6-4342-B048-85BDC9FD1C3A}</a:tableStyleId>
              </a:tblPr>
              <a:tblGrid>
                <a:gridCol w="584302">
                  <a:extLst>
                    <a:ext uri="{9D8B030D-6E8A-4147-A177-3AD203B41FA5}">
                      <a16:colId xmlns:a16="http://schemas.microsoft.com/office/drawing/2014/main" val="1498797056"/>
                    </a:ext>
                  </a:extLst>
                </a:gridCol>
                <a:gridCol w="5476865">
                  <a:extLst>
                    <a:ext uri="{9D8B030D-6E8A-4147-A177-3AD203B41FA5}">
                      <a16:colId xmlns:a16="http://schemas.microsoft.com/office/drawing/2014/main" val="950499928"/>
                    </a:ext>
                  </a:extLst>
                </a:gridCol>
                <a:gridCol w="5749833">
                  <a:extLst>
                    <a:ext uri="{9D8B030D-6E8A-4147-A177-3AD203B41FA5}">
                      <a16:colId xmlns:a16="http://schemas.microsoft.com/office/drawing/2014/main" val="286414793"/>
                    </a:ext>
                  </a:extLst>
                </a:gridCol>
              </a:tblGrid>
              <a:tr h="407314">
                <a:tc>
                  <a:txBody>
                    <a:bodyPr/>
                    <a:lstStyle/>
                    <a:p>
                      <a:pPr algn="ctr" rtl="0">
                        <a:lnSpc>
                          <a:spcPct val="107000"/>
                        </a:lnSpc>
                        <a:spcAft>
                          <a:spcPts val="0"/>
                        </a:spcAft>
                      </a:pPr>
                      <a:r>
                        <a:rPr lang="en-US" sz="2400" b="1" dirty="0">
                          <a:effectLst/>
                        </a:rPr>
                        <a:t> No.</a:t>
                      </a:r>
                      <a:endParaRPr lang="en-US"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1348" marR="31348" marT="78370" marB="78370" anchor="b"/>
                </a:tc>
                <a:tc>
                  <a:txBody>
                    <a:bodyPr/>
                    <a:lstStyle/>
                    <a:p>
                      <a:pPr algn="ctr" rtl="0">
                        <a:lnSpc>
                          <a:spcPct val="107000"/>
                        </a:lnSpc>
                        <a:spcAft>
                          <a:spcPts val="0"/>
                        </a:spcAft>
                      </a:pPr>
                      <a:r>
                        <a:rPr lang="en-US" sz="2400" b="1">
                          <a:effectLst/>
                        </a:rPr>
                        <a:t>Computer Architecture</a:t>
                      </a:r>
                      <a:endParaRPr lang="en-US" sz="1400" b="1">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70" marR="78370" marT="78370" marB="78370" anchor="b"/>
                </a:tc>
                <a:tc>
                  <a:txBody>
                    <a:bodyPr/>
                    <a:lstStyle/>
                    <a:p>
                      <a:pPr algn="ctr" rtl="0">
                        <a:lnSpc>
                          <a:spcPct val="107000"/>
                        </a:lnSpc>
                        <a:spcAft>
                          <a:spcPts val="0"/>
                        </a:spcAft>
                      </a:pPr>
                      <a:r>
                        <a:rPr lang="en-US" sz="2400" b="1">
                          <a:effectLst/>
                        </a:rPr>
                        <a:t>Computer Organization</a:t>
                      </a:r>
                      <a:endParaRPr lang="en-US" sz="1400" b="1">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70" marR="78370" marT="78370" marB="78370" anchor="b"/>
                </a:tc>
                <a:extLst>
                  <a:ext uri="{0D108BD9-81ED-4DB2-BD59-A6C34878D82A}">
                    <a16:rowId xmlns:a16="http://schemas.microsoft.com/office/drawing/2014/main" val="2231578420"/>
                  </a:ext>
                </a:extLst>
              </a:tr>
              <a:tr h="649286">
                <a:tc>
                  <a:txBody>
                    <a:bodyPr/>
                    <a:lstStyle/>
                    <a:p>
                      <a:pPr algn="ctr" rtl="0">
                        <a:lnSpc>
                          <a:spcPct val="107000"/>
                        </a:lnSpc>
                        <a:spcAft>
                          <a:spcPts val="0"/>
                        </a:spcAft>
                      </a:pPr>
                      <a:r>
                        <a:rPr lang="en-US" sz="2000" b="1">
                          <a:effectLst/>
                        </a:rPr>
                        <a:t>1.</a:t>
                      </a:r>
                      <a:endParaRPr lang="en-US" sz="1400" b="1">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1348" marR="31348" marT="51202" marB="51202" anchor="b"/>
                </a:tc>
                <a:tc>
                  <a:txBody>
                    <a:bodyPr/>
                    <a:lstStyle/>
                    <a:p>
                      <a:pPr algn="ctr" rtl="0">
                        <a:lnSpc>
                          <a:spcPct val="107000"/>
                        </a:lnSpc>
                        <a:spcAft>
                          <a:spcPts val="0"/>
                        </a:spcAft>
                      </a:pPr>
                      <a:r>
                        <a:rPr lang="en-US" sz="1600" b="1" dirty="0">
                          <a:effectLst/>
                        </a:rPr>
                        <a:t>Architecture describes what the computer does.</a:t>
                      </a:r>
                      <a:endParaRPr lang="en-US"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70" marR="78370" marT="109718" marB="109718" anchor="ctr"/>
                </a:tc>
                <a:tc>
                  <a:txBody>
                    <a:bodyPr/>
                    <a:lstStyle/>
                    <a:p>
                      <a:pPr algn="ctr" rtl="0">
                        <a:lnSpc>
                          <a:spcPct val="107000"/>
                        </a:lnSpc>
                        <a:spcAft>
                          <a:spcPts val="0"/>
                        </a:spcAft>
                      </a:pPr>
                      <a:r>
                        <a:rPr lang="en-US" sz="1600" b="1">
                          <a:effectLst/>
                        </a:rPr>
                        <a:t>The Organization describes how it does it.</a:t>
                      </a:r>
                      <a:endParaRPr lang="en-US" sz="1400" b="1">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70" marR="78370" marT="109718" marB="109718" anchor="ctr"/>
                </a:tc>
                <a:extLst>
                  <a:ext uri="{0D108BD9-81ED-4DB2-BD59-A6C34878D82A}">
                    <a16:rowId xmlns:a16="http://schemas.microsoft.com/office/drawing/2014/main" val="3980355924"/>
                  </a:ext>
                </a:extLst>
              </a:tr>
              <a:tr h="691723">
                <a:tc>
                  <a:txBody>
                    <a:bodyPr/>
                    <a:lstStyle/>
                    <a:p>
                      <a:pPr algn="ctr" rtl="0">
                        <a:lnSpc>
                          <a:spcPct val="107000"/>
                        </a:lnSpc>
                        <a:spcAft>
                          <a:spcPts val="0"/>
                        </a:spcAft>
                      </a:pPr>
                      <a:r>
                        <a:rPr lang="en-US" sz="2000" b="1">
                          <a:effectLst/>
                        </a:rPr>
                        <a:t>2.</a:t>
                      </a:r>
                      <a:endParaRPr lang="en-US" sz="1400" b="1">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1348" marR="31348" marT="51202" marB="51202" anchor="b"/>
                </a:tc>
                <a:tc>
                  <a:txBody>
                    <a:bodyPr/>
                    <a:lstStyle/>
                    <a:p>
                      <a:pPr algn="ctr" rtl="0">
                        <a:lnSpc>
                          <a:spcPct val="107000"/>
                        </a:lnSpc>
                        <a:spcAft>
                          <a:spcPts val="0"/>
                        </a:spcAft>
                      </a:pPr>
                      <a:r>
                        <a:rPr lang="en-US" sz="1600" b="1">
                          <a:effectLst/>
                        </a:rPr>
                        <a:t>Computer Architecture deals with the functional behavior of computer systems.</a:t>
                      </a:r>
                      <a:endParaRPr lang="en-US" sz="1400" b="1">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70" marR="78370" marT="109718" marB="109718" anchor="ctr"/>
                </a:tc>
                <a:tc>
                  <a:txBody>
                    <a:bodyPr/>
                    <a:lstStyle/>
                    <a:p>
                      <a:pPr algn="ctr" rtl="0">
                        <a:lnSpc>
                          <a:spcPct val="107000"/>
                        </a:lnSpc>
                        <a:spcAft>
                          <a:spcPts val="0"/>
                        </a:spcAft>
                      </a:pPr>
                      <a:r>
                        <a:rPr lang="en-US" sz="1600" b="1">
                          <a:effectLst/>
                        </a:rPr>
                        <a:t>Computer Organization deals with a structural relationship.</a:t>
                      </a:r>
                      <a:endParaRPr lang="en-US" sz="1400" b="1">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70" marR="78370" marT="109718" marB="109718" anchor="ctr"/>
                </a:tc>
                <a:extLst>
                  <a:ext uri="{0D108BD9-81ED-4DB2-BD59-A6C34878D82A}">
                    <a16:rowId xmlns:a16="http://schemas.microsoft.com/office/drawing/2014/main" val="999888949"/>
                  </a:ext>
                </a:extLst>
              </a:tr>
              <a:tr h="691723">
                <a:tc>
                  <a:txBody>
                    <a:bodyPr/>
                    <a:lstStyle/>
                    <a:p>
                      <a:pPr algn="ctr" rtl="0">
                        <a:lnSpc>
                          <a:spcPct val="107000"/>
                        </a:lnSpc>
                        <a:spcAft>
                          <a:spcPts val="0"/>
                        </a:spcAft>
                      </a:pPr>
                      <a:r>
                        <a:rPr lang="en-US" sz="2000" b="1">
                          <a:effectLst/>
                        </a:rPr>
                        <a:t>3.</a:t>
                      </a:r>
                      <a:endParaRPr lang="en-US" sz="1400" b="1">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1348" marR="31348" marT="51202" marB="51202" anchor="b"/>
                </a:tc>
                <a:tc>
                  <a:txBody>
                    <a:bodyPr/>
                    <a:lstStyle/>
                    <a:p>
                      <a:pPr algn="ctr" rtl="0">
                        <a:lnSpc>
                          <a:spcPct val="107000"/>
                        </a:lnSpc>
                        <a:spcAft>
                          <a:spcPts val="0"/>
                        </a:spcAft>
                      </a:pPr>
                      <a:r>
                        <a:rPr lang="en-US" sz="1600" b="1">
                          <a:effectLst/>
                        </a:rPr>
                        <a:t>In the above figure, it’s clear that it deals with high-level design issues.</a:t>
                      </a:r>
                      <a:endParaRPr lang="en-US" sz="1400" b="1">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70" marR="78370" marT="109718" marB="109718" anchor="ctr"/>
                </a:tc>
                <a:tc>
                  <a:txBody>
                    <a:bodyPr/>
                    <a:lstStyle/>
                    <a:p>
                      <a:pPr algn="ctr" rtl="0">
                        <a:lnSpc>
                          <a:spcPct val="107000"/>
                        </a:lnSpc>
                        <a:spcAft>
                          <a:spcPts val="0"/>
                        </a:spcAft>
                      </a:pPr>
                      <a:r>
                        <a:rPr lang="en-US" sz="1600" b="1">
                          <a:effectLst/>
                        </a:rPr>
                        <a:t>In the above figure, it’s also clear that it deals with low-level design issues.</a:t>
                      </a:r>
                      <a:endParaRPr lang="en-US" sz="1400" b="1">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70" marR="78370" marT="109718" marB="109718" anchor="ctr"/>
                </a:tc>
                <a:extLst>
                  <a:ext uri="{0D108BD9-81ED-4DB2-BD59-A6C34878D82A}">
                    <a16:rowId xmlns:a16="http://schemas.microsoft.com/office/drawing/2014/main" val="3091165354"/>
                  </a:ext>
                </a:extLst>
              </a:tr>
              <a:tr h="453033">
                <a:tc>
                  <a:txBody>
                    <a:bodyPr/>
                    <a:lstStyle/>
                    <a:p>
                      <a:pPr algn="ctr" rtl="0">
                        <a:lnSpc>
                          <a:spcPct val="107000"/>
                        </a:lnSpc>
                        <a:spcAft>
                          <a:spcPts val="0"/>
                        </a:spcAft>
                      </a:pPr>
                      <a:r>
                        <a:rPr lang="en-US" sz="2000" b="1">
                          <a:effectLst/>
                        </a:rPr>
                        <a:t>4.</a:t>
                      </a:r>
                      <a:endParaRPr lang="en-US" sz="1400" b="1">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1348" marR="31348" marT="51202" marB="51202" anchor="b"/>
                </a:tc>
                <a:tc>
                  <a:txBody>
                    <a:bodyPr/>
                    <a:lstStyle/>
                    <a:p>
                      <a:pPr algn="ctr" rtl="0">
                        <a:lnSpc>
                          <a:spcPct val="107000"/>
                        </a:lnSpc>
                        <a:spcAft>
                          <a:spcPts val="0"/>
                        </a:spcAft>
                      </a:pPr>
                      <a:r>
                        <a:rPr lang="en-US" sz="1600" b="1">
                          <a:effectLst/>
                        </a:rPr>
                        <a:t>Architecture indicates its hardware.</a:t>
                      </a:r>
                      <a:endParaRPr lang="en-US" sz="1400" b="1">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70" marR="78370" marT="109718" marB="109718" anchor="ctr"/>
                </a:tc>
                <a:tc>
                  <a:txBody>
                    <a:bodyPr/>
                    <a:lstStyle/>
                    <a:p>
                      <a:pPr algn="ctr" rtl="0">
                        <a:lnSpc>
                          <a:spcPct val="107000"/>
                        </a:lnSpc>
                        <a:spcAft>
                          <a:spcPts val="0"/>
                        </a:spcAft>
                      </a:pPr>
                      <a:r>
                        <a:rPr lang="en-US" sz="1600" b="1">
                          <a:effectLst/>
                        </a:rPr>
                        <a:t>Whereas Organization indicates its performance.</a:t>
                      </a:r>
                      <a:endParaRPr lang="en-US" sz="1400" b="1">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70" marR="78370" marT="109718" marB="109718" anchor="ctr"/>
                </a:tc>
                <a:extLst>
                  <a:ext uri="{0D108BD9-81ED-4DB2-BD59-A6C34878D82A}">
                    <a16:rowId xmlns:a16="http://schemas.microsoft.com/office/drawing/2014/main" val="3502468184"/>
                  </a:ext>
                </a:extLst>
              </a:tr>
              <a:tr h="845540">
                <a:tc>
                  <a:txBody>
                    <a:bodyPr/>
                    <a:lstStyle/>
                    <a:p>
                      <a:pPr algn="ctr" rtl="0">
                        <a:lnSpc>
                          <a:spcPct val="107000"/>
                        </a:lnSpc>
                        <a:spcAft>
                          <a:spcPts val="0"/>
                        </a:spcAft>
                      </a:pPr>
                      <a:r>
                        <a:rPr lang="en-US" sz="2000" b="1">
                          <a:effectLst/>
                        </a:rPr>
                        <a:t>5.</a:t>
                      </a:r>
                      <a:endParaRPr lang="en-US" sz="1400" b="1">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1348" marR="31348" marT="51202" marB="51202" anchor="b"/>
                </a:tc>
                <a:tc>
                  <a:txBody>
                    <a:bodyPr/>
                    <a:lstStyle/>
                    <a:p>
                      <a:pPr algn="ctr" rtl="0">
                        <a:lnSpc>
                          <a:spcPct val="107000"/>
                        </a:lnSpc>
                        <a:spcAft>
                          <a:spcPts val="0"/>
                        </a:spcAft>
                      </a:pPr>
                      <a:r>
                        <a:rPr lang="en-US" sz="1600" b="1">
                          <a:effectLst/>
                        </a:rPr>
                        <a:t>As a programmer, you can view architecture as a series of instructions, addressing modes, and registers.</a:t>
                      </a:r>
                      <a:endParaRPr lang="en-US" sz="1400" b="1">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70" marR="78370" marT="109718" marB="109718" anchor="ctr"/>
                </a:tc>
                <a:tc>
                  <a:txBody>
                    <a:bodyPr/>
                    <a:lstStyle/>
                    <a:p>
                      <a:pPr algn="ctr" rtl="0">
                        <a:lnSpc>
                          <a:spcPct val="107000"/>
                        </a:lnSpc>
                        <a:spcAft>
                          <a:spcPts val="0"/>
                        </a:spcAft>
                      </a:pPr>
                      <a:r>
                        <a:rPr lang="en-US" sz="1600" b="1">
                          <a:effectLst/>
                        </a:rPr>
                        <a:t>The implementation of the architecture is called organization.</a:t>
                      </a:r>
                      <a:endParaRPr lang="en-US" sz="1400" b="1">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70" marR="78370" marT="109718" marB="109718" anchor="ctr"/>
                </a:tc>
                <a:extLst>
                  <a:ext uri="{0D108BD9-81ED-4DB2-BD59-A6C34878D82A}">
                    <a16:rowId xmlns:a16="http://schemas.microsoft.com/office/drawing/2014/main" val="2367310954"/>
                  </a:ext>
                </a:extLst>
              </a:tr>
              <a:tr h="691723">
                <a:tc>
                  <a:txBody>
                    <a:bodyPr/>
                    <a:lstStyle/>
                    <a:p>
                      <a:pPr algn="ctr" rtl="0">
                        <a:lnSpc>
                          <a:spcPct val="107000"/>
                        </a:lnSpc>
                        <a:spcAft>
                          <a:spcPts val="0"/>
                        </a:spcAft>
                      </a:pPr>
                      <a:r>
                        <a:rPr lang="en-US" sz="2000" b="1">
                          <a:effectLst/>
                        </a:rPr>
                        <a:t>6.</a:t>
                      </a:r>
                      <a:endParaRPr lang="en-US" sz="1400" b="1">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1348" marR="31348" marT="51202" marB="51202" anchor="b"/>
                </a:tc>
                <a:tc>
                  <a:txBody>
                    <a:bodyPr/>
                    <a:lstStyle/>
                    <a:p>
                      <a:pPr algn="ctr" rtl="0">
                        <a:lnSpc>
                          <a:spcPct val="107000"/>
                        </a:lnSpc>
                        <a:spcAft>
                          <a:spcPts val="0"/>
                        </a:spcAft>
                      </a:pPr>
                      <a:r>
                        <a:rPr lang="en-US" sz="1600" b="1">
                          <a:effectLst/>
                        </a:rPr>
                        <a:t>For designing a computer, its architecture is fixed first.</a:t>
                      </a:r>
                      <a:endParaRPr lang="en-US" sz="1400" b="1">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70" marR="78370" marT="109718" marB="109718" anchor="ctr"/>
                </a:tc>
                <a:tc>
                  <a:txBody>
                    <a:bodyPr/>
                    <a:lstStyle/>
                    <a:p>
                      <a:pPr algn="ctr" rtl="0">
                        <a:lnSpc>
                          <a:spcPct val="107000"/>
                        </a:lnSpc>
                        <a:spcAft>
                          <a:spcPts val="0"/>
                        </a:spcAft>
                      </a:pPr>
                      <a:r>
                        <a:rPr lang="en-US" sz="1600" b="1">
                          <a:effectLst/>
                        </a:rPr>
                        <a:t>For designing a computer, an organization is decided after its architecture.</a:t>
                      </a:r>
                      <a:endParaRPr lang="en-US" sz="1400" b="1">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70" marR="78370" marT="109718" marB="109718" anchor="ctr"/>
                </a:tc>
                <a:extLst>
                  <a:ext uri="{0D108BD9-81ED-4DB2-BD59-A6C34878D82A}">
                    <a16:rowId xmlns:a16="http://schemas.microsoft.com/office/drawing/2014/main" val="363033300"/>
                  </a:ext>
                </a:extLst>
              </a:tr>
              <a:tr h="691723">
                <a:tc>
                  <a:txBody>
                    <a:bodyPr/>
                    <a:lstStyle/>
                    <a:p>
                      <a:pPr algn="ctr" rtl="0">
                        <a:lnSpc>
                          <a:spcPct val="107000"/>
                        </a:lnSpc>
                        <a:spcAft>
                          <a:spcPts val="0"/>
                        </a:spcAft>
                      </a:pPr>
                      <a:r>
                        <a:rPr lang="en-US" sz="2000" b="1">
                          <a:effectLst/>
                        </a:rPr>
                        <a:t>7.</a:t>
                      </a:r>
                      <a:endParaRPr lang="en-US" sz="1400" b="1">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1348" marR="31348" marT="51202" marB="51202" anchor="b"/>
                </a:tc>
                <a:tc>
                  <a:txBody>
                    <a:bodyPr/>
                    <a:lstStyle/>
                    <a:p>
                      <a:pPr algn="ctr" rtl="0">
                        <a:lnSpc>
                          <a:spcPct val="107000"/>
                        </a:lnSpc>
                        <a:spcAft>
                          <a:spcPts val="0"/>
                        </a:spcAft>
                      </a:pPr>
                      <a:r>
                        <a:rPr lang="en-US" sz="1600" b="1">
                          <a:effectLst/>
                        </a:rPr>
                        <a:t>Computer Architecture is also called Instruction Set Architecture (ISA).</a:t>
                      </a:r>
                      <a:endParaRPr lang="en-US" sz="1400" b="1">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70" marR="78370" marT="109718" marB="109718" anchor="ctr"/>
                </a:tc>
                <a:tc>
                  <a:txBody>
                    <a:bodyPr/>
                    <a:lstStyle/>
                    <a:p>
                      <a:pPr algn="ctr" rtl="0">
                        <a:lnSpc>
                          <a:spcPct val="107000"/>
                        </a:lnSpc>
                        <a:spcAft>
                          <a:spcPts val="0"/>
                        </a:spcAft>
                      </a:pPr>
                      <a:r>
                        <a:rPr lang="en-US" sz="1600" b="1" dirty="0">
                          <a:effectLst/>
                        </a:rPr>
                        <a:t>Computer Organization is frequently called microarchitecture.</a:t>
                      </a:r>
                      <a:endParaRPr lang="en-US"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70" marR="78370" marT="109718" marB="109718" anchor="ctr"/>
                </a:tc>
                <a:extLst>
                  <a:ext uri="{0D108BD9-81ED-4DB2-BD59-A6C34878D82A}">
                    <a16:rowId xmlns:a16="http://schemas.microsoft.com/office/drawing/2014/main" val="4070110871"/>
                  </a:ext>
                </a:extLst>
              </a:tr>
            </a:tbl>
          </a:graphicData>
        </a:graphic>
      </p:graphicFrame>
    </p:spTree>
    <p:extLst>
      <p:ext uri="{BB962C8B-B14F-4D97-AF65-F5344CB8AC3E}">
        <p14:creationId xmlns:p14="http://schemas.microsoft.com/office/powerpoint/2010/main" val="4016505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3400" y="228600"/>
            <a:ext cx="10482274" cy="430887"/>
          </a:xfrm>
        </p:spPr>
        <p:txBody>
          <a:bodyPr/>
          <a:lstStyle/>
          <a:p>
            <a:r>
              <a:rPr lang="en-US" sz="2800" b="1" dirty="0">
                <a:solidFill>
                  <a:srgbClr val="FF0000"/>
                </a:solidFill>
              </a:rPr>
              <a:t>Difference between Computer Architecture and Computer Organization: </a:t>
            </a:r>
            <a:endParaRPr lang="ar-IQ" sz="2800" b="1" dirty="0">
              <a:solidFill>
                <a:srgbClr val="FF0000"/>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1134470992"/>
              </p:ext>
            </p:extLst>
          </p:nvPr>
        </p:nvGraphicFramePr>
        <p:xfrm>
          <a:off x="457200" y="659487"/>
          <a:ext cx="11277600" cy="5666487"/>
        </p:xfrm>
        <a:graphic>
          <a:graphicData uri="http://schemas.openxmlformats.org/drawingml/2006/table">
            <a:tbl>
              <a:tblPr firstRow="1" firstCol="1" bandRow="1">
                <a:tableStyleId>{5C22544A-7EE6-4342-B048-85BDC9FD1C3A}</a:tableStyleId>
              </a:tblPr>
              <a:tblGrid>
                <a:gridCol w="557914">
                  <a:extLst>
                    <a:ext uri="{9D8B030D-6E8A-4147-A177-3AD203B41FA5}">
                      <a16:colId xmlns:a16="http://schemas.microsoft.com/office/drawing/2014/main" val="3579278924"/>
                    </a:ext>
                  </a:extLst>
                </a:gridCol>
                <a:gridCol w="5229524">
                  <a:extLst>
                    <a:ext uri="{9D8B030D-6E8A-4147-A177-3AD203B41FA5}">
                      <a16:colId xmlns:a16="http://schemas.microsoft.com/office/drawing/2014/main" val="1016408992"/>
                    </a:ext>
                  </a:extLst>
                </a:gridCol>
                <a:gridCol w="5490162">
                  <a:extLst>
                    <a:ext uri="{9D8B030D-6E8A-4147-A177-3AD203B41FA5}">
                      <a16:colId xmlns:a16="http://schemas.microsoft.com/office/drawing/2014/main" val="2030418929"/>
                    </a:ext>
                  </a:extLst>
                </a:gridCol>
              </a:tblGrid>
              <a:tr h="722147">
                <a:tc>
                  <a:txBody>
                    <a:bodyPr/>
                    <a:lstStyle/>
                    <a:p>
                      <a:pPr algn="ctr" rtl="0">
                        <a:lnSpc>
                          <a:spcPct val="107000"/>
                        </a:lnSpc>
                        <a:spcAft>
                          <a:spcPts val="0"/>
                        </a:spcAft>
                      </a:pPr>
                      <a:r>
                        <a:rPr lang="en-US" sz="2000">
                          <a:effectLst/>
                        </a:rPr>
                        <a:t>8.</a:t>
                      </a:r>
                      <a:endParaRPr lang="en-US" sz="14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1330" marR="31330" marT="51172" marB="51172" anchor="b"/>
                </a:tc>
                <a:tc>
                  <a:txBody>
                    <a:bodyPr/>
                    <a:lstStyle/>
                    <a:p>
                      <a:pPr algn="ctr" rtl="0">
                        <a:lnSpc>
                          <a:spcPct val="107000"/>
                        </a:lnSpc>
                        <a:spcAft>
                          <a:spcPts val="0"/>
                        </a:spcAft>
                      </a:pPr>
                      <a:r>
                        <a:rPr lang="en-US" sz="1600">
                          <a:effectLst/>
                        </a:rPr>
                        <a:t>Computer Architecture comprises logical functions such as instruction sets, registers, data types, and addressing modes.</a:t>
                      </a:r>
                      <a:endParaRPr lang="en-US" sz="14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24" marR="78324" marT="109653" marB="109653" anchor="ctr"/>
                </a:tc>
                <a:tc>
                  <a:txBody>
                    <a:bodyPr/>
                    <a:lstStyle/>
                    <a:p>
                      <a:pPr algn="ctr" rtl="0">
                        <a:lnSpc>
                          <a:spcPct val="107000"/>
                        </a:lnSpc>
                        <a:spcAft>
                          <a:spcPts val="0"/>
                        </a:spcAft>
                      </a:pPr>
                      <a:r>
                        <a:rPr lang="en-US" sz="1600">
                          <a:effectLst/>
                        </a:rPr>
                        <a:t>Computer Organization consists of physical units like circuit designs, peripherals, and adders.</a:t>
                      </a:r>
                      <a:endParaRPr lang="en-US" sz="14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24" marR="78324" marT="109653" marB="109653" anchor="ctr"/>
                </a:tc>
                <a:extLst>
                  <a:ext uri="{0D108BD9-81ED-4DB2-BD59-A6C34878D82A}">
                    <a16:rowId xmlns:a16="http://schemas.microsoft.com/office/drawing/2014/main" val="3472417562"/>
                  </a:ext>
                </a:extLst>
              </a:tr>
              <a:tr h="1308532">
                <a:tc>
                  <a:txBody>
                    <a:bodyPr/>
                    <a:lstStyle/>
                    <a:p>
                      <a:pPr algn="ctr" rtl="0">
                        <a:lnSpc>
                          <a:spcPct val="107000"/>
                        </a:lnSpc>
                        <a:spcAft>
                          <a:spcPts val="0"/>
                        </a:spcAft>
                      </a:pPr>
                      <a:r>
                        <a:rPr lang="en-US" sz="2000">
                          <a:effectLst/>
                        </a:rPr>
                        <a:t>9.</a:t>
                      </a:r>
                      <a:endParaRPr lang="en-US" sz="14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1330" marR="31330" marT="51172" marB="51172" anchor="b"/>
                </a:tc>
                <a:tc>
                  <a:txBody>
                    <a:bodyPr/>
                    <a:lstStyle/>
                    <a:p>
                      <a:pPr algn="ctr" rtl="0" fontAlgn="base">
                        <a:lnSpc>
                          <a:spcPct val="107000"/>
                        </a:lnSpc>
                        <a:spcAft>
                          <a:spcPts val="750"/>
                        </a:spcAft>
                      </a:pPr>
                      <a:r>
                        <a:rPr lang="en-US" sz="1600">
                          <a:effectLst/>
                        </a:rPr>
                        <a:t>The different architectural categories found in our computer systems are as follows:</a:t>
                      </a:r>
                      <a:endParaRPr lang="en-US" sz="1400">
                        <a:effectLst/>
                      </a:endParaRPr>
                    </a:p>
                    <a:p>
                      <a:pPr marL="342900" lvl="0" indent="-342900" algn="l" rtl="0" fontAlgn="base">
                        <a:lnSpc>
                          <a:spcPct val="107000"/>
                        </a:lnSpc>
                        <a:spcAft>
                          <a:spcPts val="0"/>
                        </a:spcAft>
                        <a:tabLst>
                          <a:tab pos="457200" algn="l"/>
                        </a:tabLst>
                      </a:pPr>
                      <a:r>
                        <a:rPr lang="en-US" sz="1600">
                          <a:effectLst/>
                        </a:rPr>
                        <a:t>Von-Neumann Architecture</a:t>
                      </a:r>
                      <a:endParaRPr lang="en-US" sz="1400">
                        <a:effectLst/>
                      </a:endParaRPr>
                    </a:p>
                    <a:p>
                      <a:pPr marL="342900" lvl="0" indent="-342900" algn="l" rtl="0" fontAlgn="base">
                        <a:lnSpc>
                          <a:spcPct val="107000"/>
                        </a:lnSpc>
                        <a:spcAft>
                          <a:spcPts val="0"/>
                        </a:spcAft>
                        <a:tabLst>
                          <a:tab pos="457200" algn="l"/>
                        </a:tabLst>
                      </a:pPr>
                      <a:r>
                        <a:rPr lang="en-US" sz="1600">
                          <a:effectLst/>
                        </a:rPr>
                        <a:t>Harvard Architecture</a:t>
                      </a:r>
                      <a:endParaRPr lang="en-US" sz="1400">
                        <a:effectLst/>
                      </a:endParaRPr>
                    </a:p>
                    <a:p>
                      <a:pPr marL="342900" lvl="0" indent="-342900" algn="l" rtl="0" fontAlgn="base">
                        <a:lnSpc>
                          <a:spcPct val="107000"/>
                        </a:lnSpc>
                        <a:spcAft>
                          <a:spcPts val="0"/>
                        </a:spcAft>
                        <a:tabLst>
                          <a:tab pos="457200" algn="l"/>
                        </a:tabLst>
                      </a:pPr>
                      <a:r>
                        <a:rPr lang="en-US" sz="1600">
                          <a:effectLst/>
                        </a:rPr>
                        <a:t>Instruction Set Architecture</a:t>
                      </a:r>
                      <a:endParaRPr lang="en-US" sz="1400">
                        <a:effectLst/>
                      </a:endParaRPr>
                    </a:p>
                    <a:p>
                      <a:pPr marL="342900" lvl="0" indent="-342900" algn="l" rtl="0" fontAlgn="base">
                        <a:lnSpc>
                          <a:spcPct val="107000"/>
                        </a:lnSpc>
                        <a:spcAft>
                          <a:spcPts val="0"/>
                        </a:spcAft>
                        <a:tabLst>
                          <a:tab pos="457200" algn="l"/>
                        </a:tabLst>
                      </a:pPr>
                      <a:r>
                        <a:rPr lang="en-US" sz="1600">
                          <a:effectLst/>
                        </a:rPr>
                        <a:t>Micro-architecture and System Design</a:t>
                      </a:r>
                      <a:endParaRPr lang="en-US" sz="14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24" marR="78324" marT="109653" marB="109653" anchor="ctr"/>
                </a:tc>
                <a:tc>
                  <a:txBody>
                    <a:bodyPr/>
                    <a:lstStyle/>
                    <a:p>
                      <a:pPr algn="ctr" rtl="0" fontAlgn="base">
                        <a:lnSpc>
                          <a:spcPct val="107000"/>
                        </a:lnSpc>
                        <a:spcAft>
                          <a:spcPts val="750"/>
                        </a:spcAft>
                      </a:pPr>
                      <a:r>
                        <a:rPr lang="en-US" sz="1600">
                          <a:effectLst/>
                        </a:rPr>
                        <a:t>CPU organization is classified into three categories based on the number of address fields:</a:t>
                      </a:r>
                      <a:endParaRPr lang="en-US" sz="1400">
                        <a:effectLst/>
                      </a:endParaRPr>
                    </a:p>
                    <a:p>
                      <a:pPr marL="342900" lvl="0" indent="-342900" algn="l" rtl="0" fontAlgn="base">
                        <a:lnSpc>
                          <a:spcPct val="107000"/>
                        </a:lnSpc>
                        <a:spcAft>
                          <a:spcPts val="0"/>
                        </a:spcAft>
                        <a:tabLst>
                          <a:tab pos="457200" algn="l"/>
                        </a:tabLst>
                      </a:pPr>
                      <a:r>
                        <a:rPr lang="en-US" sz="1600">
                          <a:effectLst/>
                        </a:rPr>
                        <a:t>Organization of a single Accumulator.</a:t>
                      </a:r>
                      <a:endParaRPr lang="en-US" sz="1400">
                        <a:effectLst/>
                      </a:endParaRPr>
                    </a:p>
                    <a:p>
                      <a:pPr marL="342900" lvl="0" indent="-342900" algn="l" rtl="0" fontAlgn="base">
                        <a:lnSpc>
                          <a:spcPct val="107000"/>
                        </a:lnSpc>
                        <a:spcAft>
                          <a:spcPts val="0"/>
                        </a:spcAft>
                        <a:tabLst>
                          <a:tab pos="457200" algn="l"/>
                        </a:tabLst>
                      </a:pPr>
                      <a:r>
                        <a:rPr lang="en-US" sz="1600">
                          <a:effectLst/>
                        </a:rPr>
                        <a:t>Organization of general registers</a:t>
                      </a:r>
                      <a:endParaRPr lang="en-US" sz="1400">
                        <a:effectLst/>
                      </a:endParaRPr>
                    </a:p>
                    <a:p>
                      <a:pPr marL="342900" lvl="0" indent="-342900" algn="l" rtl="0" fontAlgn="base">
                        <a:lnSpc>
                          <a:spcPct val="107000"/>
                        </a:lnSpc>
                        <a:spcAft>
                          <a:spcPts val="0"/>
                        </a:spcAft>
                        <a:tabLst>
                          <a:tab pos="457200" algn="l"/>
                        </a:tabLst>
                      </a:pPr>
                      <a:r>
                        <a:rPr lang="en-US" sz="1600">
                          <a:effectLst/>
                        </a:rPr>
                        <a:t>Stack organization</a:t>
                      </a:r>
                      <a:endParaRPr lang="en-US" sz="14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24" marR="78324" marT="109653" marB="109653" anchor="ctr"/>
                </a:tc>
                <a:extLst>
                  <a:ext uri="{0D108BD9-81ED-4DB2-BD59-A6C34878D82A}">
                    <a16:rowId xmlns:a16="http://schemas.microsoft.com/office/drawing/2014/main" val="4239395292"/>
                  </a:ext>
                </a:extLst>
              </a:tr>
              <a:tr h="554533">
                <a:tc>
                  <a:txBody>
                    <a:bodyPr/>
                    <a:lstStyle/>
                    <a:p>
                      <a:pPr algn="ctr" rtl="0">
                        <a:lnSpc>
                          <a:spcPct val="107000"/>
                        </a:lnSpc>
                        <a:spcAft>
                          <a:spcPts val="0"/>
                        </a:spcAft>
                      </a:pPr>
                      <a:r>
                        <a:rPr lang="en-US" sz="2000">
                          <a:effectLst/>
                        </a:rPr>
                        <a:t>10.</a:t>
                      </a:r>
                      <a:endParaRPr lang="en-US" sz="14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1330" marR="31330" marT="51172" marB="51172" anchor="b"/>
                </a:tc>
                <a:tc>
                  <a:txBody>
                    <a:bodyPr/>
                    <a:lstStyle/>
                    <a:p>
                      <a:pPr algn="ctr" rtl="0">
                        <a:lnSpc>
                          <a:spcPct val="107000"/>
                        </a:lnSpc>
                        <a:spcAft>
                          <a:spcPts val="0"/>
                        </a:spcAft>
                      </a:pPr>
                      <a:r>
                        <a:rPr lang="en-US" sz="1600">
                          <a:effectLst/>
                        </a:rPr>
                        <a:t>It makes the computer’s hardware visible.</a:t>
                      </a:r>
                      <a:endParaRPr lang="en-US" sz="14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24" marR="78324" marT="109653" marB="109653" anchor="ctr"/>
                </a:tc>
                <a:tc>
                  <a:txBody>
                    <a:bodyPr/>
                    <a:lstStyle/>
                    <a:p>
                      <a:pPr algn="ctr" rtl="0">
                        <a:lnSpc>
                          <a:spcPct val="107000"/>
                        </a:lnSpc>
                        <a:spcAft>
                          <a:spcPts val="0"/>
                        </a:spcAft>
                      </a:pPr>
                      <a:r>
                        <a:rPr lang="en-US" sz="1600">
                          <a:effectLst/>
                        </a:rPr>
                        <a:t>It offers details on how well the computer performs.</a:t>
                      </a:r>
                      <a:endParaRPr lang="en-US" sz="14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24" marR="78324" marT="109653" marB="109653" anchor="ctr"/>
                </a:tc>
                <a:extLst>
                  <a:ext uri="{0D108BD9-81ED-4DB2-BD59-A6C34878D82A}">
                    <a16:rowId xmlns:a16="http://schemas.microsoft.com/office/drawing/2014/main" val="1389406448"/>
                  </a:ext>
                </a:extLst>
              </a:tr>
              <a:tr h="554533">
                <a:tc>
                  <a:txBody>
                    <a:bodyPr/>
                    <a:lstStyle/>
                    <a:p>
                      <a:pPr algn="ctr" rtl="0">
                        <a:lnSpc>
                          <a:spcPct val="107000"/>
                        </a:lnSpc>
                        <a:spcAft>
                          <a:spcPts val="0"/>
                        </a:spcAft>
                      </a:pPr>
                      <a:r>
                        <a:rPr lang="en-US" sz="2000">
                          <a:effectLst/>
                        </a:rPr>
                        <a:t>11.</a:t>
                      </a:r>
                      <a:endParaRPr lang="en-US" sz="14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1330" marR="31330" marT="51172" marB="51172" anchor="b"/>
                </a:tc>
                <a:tc>
                  <a:txBody>
                    <a:bodyPr/>
                    <a:lstStyle/>
                    <a:p>
                      <a:pPr algn="ctr" rtl="0">
                        <a:lnSpc>
                          <a:spcPct val="107000"/>
                        </a:lnSpc>
                        <a:spcAft>
                          <a:spcPts val="0"/>
                        </a:spcAft>
                      </a:pPr>
                      <a:r>
                        <a:rPr lang="en-US" sz="1600">
                          <a:effectLst/>
                        </a:rPr>
                        <a:t>Architecture coordinates the hardware and software of the system.</a:t>
                      </a:r>
                      <a:endParaRPr lang="en-US" sz="14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24" marR="78324" marT="109653" marB="109653" anchor="ctr"/>
                </a:tc>
                <a:tc>
                  <a:txBody>
                    <a:bodyPr/>
                    <a:lstStyle/>
                    <a:p>
                      <a:pPr algn="ctr" rtl="0">
                        <a:lnSpc>
                          <a:spcPct val="107000"/>
                        </a:lnSpc>
                        <a:spcAft>
                          <a:spcPts val="0"/>
                        </a:spcAft>
                      </a:pPr>
                      <a:r>
                        <a:rPr lang="en-US" sz="1600">
                          <a:effectLst/>
                        </a:rPr>
                        <a:t>Computer Organization handles the segments of the network in a system.</a:t>
                      </a:r>
                      <a:endParaRPr lang="en-US" sz="14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24" marR="78324" marT="109653" marB="109653" anchor="ctr"/>
                </a:tc>
                <a:extLst>
                  <a:ext uri="{0D108BD9-81ED-4DB2-BD59-A6C34878D82A}">
                    <a16:rowId xmlns:a16="http://schemas.microsoft.com/office/drawing/2014/main" val="996835852"/>
                  </a:ext>
                </a:extLst>
              </a:tr>
              <a:tr h="386920">
                <a:tc>
                  <a:txBody>
                    <a:bodyPr/>
                    <a:lstStyle/>
                    <a:p>
                      <a:pPr algn="ctr" rtl="0">
                        <a:lnSpc>
                          <a:spcPct val="107000"/>
                        </a:lnSpc>
                        <a:spcAft>
                          <a:spcPts val="0"/>
                        </a:spcAft>
                      </a:pPr>
                      <a:r>
                        <a:rPr lang="en-US" sz="2000">
                          <a:effectLst/>
                        </a:rPr>
                        <a:t>12.</a:t>
                      </a:r>
                      <a:endParaRPr lang="en-US" sz="14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1330" marR="31330" marT="51172" marB="51172" anchor="b"/>
                </a:tc>
                <a:tc>
                  <a:txBody>
                    <a:bodyPr/>
                    <a:lstStyle/>
                    <a:p>
                      <a:pPr algn="ctr" rtl="0">
                        <a:lnSpc>
                          <a:spcPct val="107000"/>
                        </a:lnSpc>
                        <a:spcAft>
                          <a:spcPts val="0"/>
                        </a:spcAft>
                      </a:pPr>
                      <a:r>
                        <a:rPr lang="en-US" sz="1600">
                          <a:effectLst/>
                        </a:rPr>
                        <a:t>The software developer is aware of it.</a:t>
                      </a:r>
                      <a:endParaRPr lang="en-US" sz="14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24" marR="78324" marT="109653" marB="109653" anchor="ctr"/>
                </a:tc>
                <a:tc>
                  <a:txBody>
                    <a:bodyPr/>
                    <a:lstStyle/>
                    <a:p>
                      <a:pPr algn="ctr" rtl="0">
                        <a:lnSpc>
                          <a:spcPct val="107000"/>
                        </a:lnSpc>
                        <a:spcAft>
                          <a:spcPts val="0"/>
                        </a:spcAft>
                      </a:pPr>
                      <a:r>
                        <a:rPr lang="en-US" sz="1600">
                          <a:effectLst/>
                        </a:rPr>
                        <a:t>It escapes the software programmer’s detection.</a:t>
                      </a:r>
                      <a:endParaRPr lang="en-US" sz="14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24" marR="78324" marT="109653" marB="109653" anchor="ctr"/>
                </a:tc>
                <a:extLst>
                  <a:ext uri="{0D108BD9-81ED-4DB2-BD59-A6C34878D82A}">
                    <a16:rowId xmlns:a16="http://schemas.microsoft.com/office/drawing/2014/main" val="797455424"/>
                  </a:ext>
                </a:extLst>
              </a:tr>
              <a:tr h="889760">
                <a:tc>
                  <a:txBody>
                    <a:bodyPr/>
                    <a:lstStyle/>
                    <a:p>
                      <a:pPr algn="ctr" rtl="0">
                        <a:lnSpc>
                          <a:spcPct val="107000"/>
                        </a:lnSpc>
                        <a:spcAft>
                          <a:spcPts val="0"/>
                        </a:spcAft>
                      </a:pPr>
                      <a:r>
                        <a:rPr lang="en-US" sz="2000">
                          <a:effectLst/>
                        </a:rPr>
                        <a:t>13.</a:t>
                      </a:r>
                      <a:endParaRPr lang="en-US" sz="14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1330" marR="31330" marT="51172" marB="51172" anchor="b"/>
                </a:tc>
                <a:tc>
                  <a:txBody>
                    <a:bodyPr/>
                    <a:lstStyle/>
                    <a:p>
                      <a:pPr algn="ctr" rtl="0">
                        <a:lnSpc>
                          <a:spcPct val="107000"/>
                        </a:lnSpc>
                        <a:spcAft>
                          <a:spcPts val="0"/>
                        </a:spcAft>
                      </a:pPr>
                      <a:r>
                        <a:rPr lang="en-US" sz="1600">
                          <a:effectLst/>
                        </a:rPr>
                        <a:t>Examples- Intel and AMD created the x86 processor. Sun Microsystems and others created the SPARC processor. Apple, IBM, and Motorola created the PowerPC.</a:t>
                      </a:r>
                      <a:endParaRPr lang="en-US" sz="14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24" marR="78324" marT="109653" marB="109653" anchor="ctr"/>
                </a:tc>
                <a:tc>
                  <a:txBody>
                    <a:bodyPr/>
                    <a:lstStyle/>
                    <a:p>
                      <a:pPr algn="ctr" rtl="0">
                        <a:lnSpc>
                          <a:spcPct val="107000"/>
                        </a:lnSpc>
                        <a:spcAft>
                          <a:spcPts val="0"/>
                        </a:spcAft>
                      </a:pPr>
                      <a:r>
                        <a:rPr lang="en-US" sz="1600" dirty="0">
                          <a:effectLst/>
                        </a:rPr>
                        <a:t>Organizational qualities include hardware elements that are invisible to the programmer, such as interfacing of computer and peripherals, memory technologies, and control signals.</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8324" marR="78324" marT="109653" marB="109653" anchor="ctr"/>
                </a:tc>
                <a:extLst>
                  <a:ext uri="{0D108BD9-81ED-4DB2-BD59-A6C34878D82A}">
                    <a16:rowId xmlns:a16="http://schemas.microsoft.com/office/drawing/2014/main" val="632891019"/>
                  </a:ext>
                </a:extLst>
              </a:tr>
            </a:tbl>
          </a:graphicData>
        </a:graphic>
      </p:graphicFrame>
    </p:spTree>
    <p:extLst>
      <p:ext uri="{BB962C8B-B14F-4D97-AF65-F5344CB8AC3E}">
        <p14:creationId xmlns:p14="http://schemas.microsoft.com/office/powerpoint/2010/main" val="2124809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324" y="914146"/>
            <a:ext cx="9839350" cy="1477328"/>
          </a:xfrm>
        </p:spPr>
        <p:txBody>
          <a:bodyPr/>
          <a:lstStyle/>
          <a:p>
            <a:pPr algn="ctr" rtl="0"/>
            <a:r>
              <a:rPr lang="en-US" b="1" dirty="0">
                <a:solidFill>
                  <a:srgbClr val="FF0000"/>
                </a:solidFill>
              </a:rPr>
              <a:t>Five stages of RISC pipeline</a:t>
            </a:r>
            <a:br>
              <a:rPr lang="en-US" b="1" dirty="0">
                <a:solidFill>
                  <a:srgbClr val="FF0000"/>
                </a:solidFill>
              </a:rPr>
            </a:br>
            <a:endParaRPr lang="ar-IQ" b="1" dirty="0">
              <a:solidFill>
                <a:srgbClr val="FF0000"/>
              </a:solidFill>
            </a:endParaRPr>
          </a:p>
        </p:txBody>
      </p:sp>
      <p:sp>
        <p:nvSpPr>
          <p:cNvPr id="3" name="Text Placeholder 2"/>
          <p:cNvSpPr>
            <a:spLocks noGrp="1"/>
          </p:cNvSpPr>
          <p:nvPr>
            <p:ph type="body" idx="1"/>
          </p:nvPr>
        </p:nvSpPr>
        <p:spPr>
          <a:xfrm>
            <a:off x="802335" y="1800351"/>
            <a:ext cx="10564495" cy="369332"/>
          </a:xfrm>
        </p:spPr>
        <p:txBody>
          <a:bodyPr/>
          <a:lstStyle/>
          <a:p>
            <a:pPr algn="ctr" rtl="0"/>
            <a:r>
              <a:rPr lang="en-US" dirty="0"/>
              <a:t>Fetch, Decode, Execute, Memory, Write</a:t>
            </a:r>
          </a:p>
        </p:txBody>
      </p:sp>
      <p:sp>
        <p:nvSpPr>
          <p:cNvPr id="4" name="Rectangle 3"/>
          <p:cNvSpPr/>
          <p:nvPr/>
        </p:nvSpPr>
        <p:spPr>
          <a:xfrm>
            <a:off x="788480" y="3434774"/>
            <a:ext cx="11008665" cy="2811026"/>
          </a:xfrm>
          <a:prstGeom prst="rect">
            <a:avLst/>
          </a:prstGeom>
        </p:spPr>
        <p:txBody>
          <a:bodyPr wrap="square">
            <a:spAutoFit/>
          </a:bodyPr>
          <a:lstStyle/>
          <a:p>
            <a:pPr algn="justLow" rtl="0">
              <a:spcBef>
                <a:spcPts val="1030"/>
              </a:spcBef>
              <a:spcAft>
                <a:spcPts val="0"/>
              </a:spcAft>
            </a:pPr>
            <a:r>
              <a:rPr lang="en-US" sz="3200" b="1" spc="-5" dirty="0">
                <a:solidFill>
                  <a:srgbClr val="242424"/>
                </a:solidFill>
                <a:effectLst/>
                <a:latin typeface="Georgia" panose="02040502050405020303" pitchFamily="18" charset="0"/>
                <a:ea typeface="Times New Roman" panose="02020603050405020304" pitchFamily="18" charset="0"/>
                <a:cs typeface="+mn-cs"/>
              </a:rPr>
              <a:t>There are five types of code we can write. </a:t>
            </a:r>
          </a:p>
          <a:p>
            <a:pPr algn="justLow" rtl="0">
              <a:spcBef>
                <a:spcPts val="1030"/>
              </a:spcBef>
              <a:spcAft>
                <a:spcPts val="0"/>
              </a:spcAft>
            </a:pPr>
            <a:r>
              <a:rPr lang="en-US" sz="3200" b="1" spc="-5" dirty="0">
                <a:solidFill>
                  <a:srgbClr val="FF0000"/>
                </a:solidFill>
                <a:effectLst/>
                <a:latin typeface="Georgia" panose="02040502050405020303" pitchFamily="18" charset="0"/>
                <a:ea typeface="Times New Roman" panose="02020603050405020304" pitchFamily="18" charset="0"/>
                <a:cs typeface="+mn-cs"/>
              </a:rPr>
              <a:t>a load type</a:t>
            </a:r>
            <a:r>
              <a:rPr lang="en-US" sz="3200" b="1" spc="-5" dirty="0">
                <a:solidFill>
                  <a:srgbClr val="242424"/>
                </a:solidFill>
                <a:effectLst/>
                <a:latin typeface="Georgia" panose="02040502050405020303" pitchFamily="18" charset="0"/>
                <a:ea typeface="Times New Roman" panose="02020603050405020304" pitchFamily="18" charset="0"/>
                <a:cs typeface="+mn-cs"/>
              </a:rPr>
              <a:t>, store type, </a:t>
            </a:r>
            <a:r>
              <a:rPr lang="en-US" sz="3200" b="1" spc="-5" dirty="0">
                <a:solidFill>
                  <a:srgbClr val="FF0000"/>
                </a:solidFill>
                <a:effectLst/>
                <a:latin typeface="Georgia" panose="02040502050405020303" pitchFamily="18" charset="0"/>
                <a:ea typeface="Times New Roman" panose="02020603050405020304" pitchFamily="18" charset="0"/>
                <a:cs typeface="+mn-cs"/>
              </a:rPr>
              <a:t>branch</a:t>
            </a:r>
            <a:r>
              <a:rPr lang="en-US" sz="3200" b="1" spc="-5" dirty="0">
                <a:solidFill>
                  <a:srgbClr val="242424"/>
                </a:solidFill>
                <a:effectLst/>
                <a:latin typeface="Georgia" panose="02040502050405020303" pitchFamily="18" charset="0"/>
                <a:ea typeface="Times New Roman" panose="02020603050405020304" pitchFamily="18" charset="0"/>
                <a:cs typeface="+mn-cs"/>
              </a:rPr>
              <a:t>, jump, </a:t>
            </a:r>
            <a:r>
              <a:rPr lang="en-US" sz="3200" b="1" spc="-5" dirty="0">
                <a:solidFill>
                  <a:srgbClr val="FF0000"/>
                </a:solidFill>
                <a:effectLst/>
                <a:latin typeface="Georgia" panose="02040502050405020303" pitchFamily="18" charset="0"/>
                <a:ea typeface="Times New Roman" panose="02020603050405020304" pitchFamily="18" charset="0"/>
                <a:cs typeface="+mn-cs"/>
              </a:rPr>
              <a:t>or an R Type of code. </a:t>
            </a:r>
          </a:p>
          <a:p>
            <a:pPr algn="justLow" rtl="0">
              <a:spcBef>
                <a:spcPts val="1030"/>
              </a:spcBef>
              <a:spcAft>
                <a:spcPts val="0"/>
              </a:spcAft>
            </a:pPr>
            <a:r>
              <a:rPr lang="en-US" sz="3200" b="1" spc="-5" dirty="0">
                <a:solidFill>
                  <a:srgbClr val="242424"/>
                </a:solidFill>
                <a:effectLst/>
                <a:latin typeface="Georgia" panose="02040502050405020303" pitchFamily="18" charset="0"/>
                <a:ea typeface="Times New Roman" panose="02020603050405020304" pitchFamily="18" charset="0"/>
                <a:cs typeface="+mn-cs"/>
              </a:rPr>
              <a:t>Each type of code performs different stages of the RISC pipeline.</a:t>
            </a:r>
            <a:endParaRPr lang="en-US" sz="2000" b="1" dirty="0">
              <a:solidFill>
                <a:srgbClr val="000000"/>
              </a:solidFill>
              <a:effectLst/>
              <a:latin typeface="Calibri" panose="020F0502020204030204" pitchFamily="34" charset="0"/>
              <a:ea typeface="Calibri" panose="020F0502020204030204" pitchFamily="34" charset="0"/>
              <a:cs typeface="+mn-cs"/>
            </a:endParaRPr>
          </a:p>
        </p:txBody>
      </p:sp>
      <p:sp>
        <p:nvSpPr>
          <p:cNvPr id="5" name="Title 1"/>
          <p:cNvSpPr txBox="1">
            <a:spLocks/>
          </p:cNvSpPr>
          <p:nvPr/>
        </p:nvSpPr>
        <p:spPr>
          <a:xfrm>
            <a:off x="1141688" y="3055888"/>
            <a:ext cx="9839350" cy="378886"/>
          </a:xfrm>
          <a:prstGeom prst="rect">
            <a:avLst/>
          </a:prstGeom>
        </p:spPr>
        <p:txBody>
          <a:bodyPr wrap="square" lIns="0" tIns="0" rIns="0" bIns="0">
            <a:spAutoFit/>
          </a:bodyPr>
          <a:lstStyle>
            <a:lvl1pPr>
              <a:defRPr sz="4800" b="0" i="0">
                <a:solidFill>
                  <a:srgbClr val="404040"/>
                </a:solidFill>
                <a:latin typeface="Calibri Light"/>
                <a:ea typeface="+mj-ea"/>
                <a:cs typeface="Calibri Light"/>
              </a:defRPr>
            </a:lvl1pPr>
          </a:lstStyle>
          <a:p>
            <a:pPr algn="ctr" rtl="0">
              <a:lnSpc>
                <a:spcPts val="2250"/>
              </a:lnSpc>
              <a:spcBef>
                <a:spcPts val="1500"/>
              </a:spcBef>
              <a:spcAft>
                <a:spcPts val="0"/>
              </a:spcAft>
            </a:pPr>
            <a:r>
              <a:rPr lang="en-US" b="1" kern="1800" spc="-20" dirty="0">
                <a:solidFill>
                  <a:srgbClr val="FF0000"/>
                </a:solidFill>
                <a:latin typeface="Helvetica" panose="020B0604020202020204" pitchFamily="34" charset="0"/>
                <a:ea typeface="Times New Roman" panose="02020603050405020304" pitchFamily="18" charset="0"/>
                <a:cs typeface="Calibri" panose="020F0502020204030204" pitchFamily="34" charset="0"/>
              </a:rPr>
              <a:t>Types of Code</a:t>
            </a:r>
            <a:endParaRPr lang="en-US" sz="32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57932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10906150" cy="738664"/>
          </a:xfrm>
        </p:spPr>
        <p:txBody>
          <a:bodyPr/>
          <a:lstStyle/>
          <a:p>
            <a:pPr algn="ctr"/>
            <a:r>
              <a:rPr lang="en-US" b="1" dirty="0">
                <a:solidFill>
                  <a:srgbClr val="FF0000"/>
                </a:solidFill>
              </a:rPr>
              <a:t>Units , 8085 microprocessor</a:t>
            </a:r>
            <a:endParaRPr lang="ar-IQ" b="1" dirty="0">
              <a:solidFill>
                <a:srgbClr val="FF0000"/>
              </a:solidFill>
            </a:endParaRPr>
          </a:p>
        </p:txBody>
      </p:sp>
      <p:pic>
        <p:nvPicPr>
          <p:cNvPr id="4" name="Picture 3" descr="Lightbox"/>
          <p:cNvPicPr/>
          <p:nvPr/>
        </p:nvPicPr>
        <p:blipFill>
          <a:blip r:embed="rId2">
            <a:extLst>
              <a:ext uri="{28A0092B-C50C-407E-A947-70E740481C1C}">
                <a14:useLocalDpi xmlns:a14="http://schemas.microsoft.com/office/drawing/2010/main" val="0"/>
              </a:ext>
            </a:extLst>
          </a:blip>
          <a:srcRect/>
          <a:stretch>
            <a:fillRect/>
          </a:stretch>
        </p:blipFill>
        <p:spPr bwMode="auto">
          <a:xfrm>
            <a:off x="609600" y="1143000"/>
            <a:ext cx="10972800" cy="4876799"/>
          </a:xfrm>
          <a:prstGeom prst="rect">
            <a:avLst/>
          </a:prstGeom>
          <a:noFill/>
          <a:ln>
            <a:noFill/>
          </a:ln>
        </p:spPr>
      </p:pic>
    </p:spTree>
    <p:extLst>
      <p:ext uri="{BB962C8B-B14F-4D97-AF65-F5344CB8AC3E}">
        <p14:creationId xmlns:p14="http://schemas.microsoft.com/office/powerpoint/2010/main" val="428719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135" descr="Pin Diagram of 8085 [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0" y="595745"/>
            <a:ext cx="3588327" cy="5756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a:stretch>
            <a:fillRect/>
          </a:stretch>
        </p:blipFill>
        <p:spPr>
          <a:xfrm>
            <a:off x="262153" y="180108"/>
            <a:ext cx="8119847" cy="6317673"/>
          </a:xfrm>
          <a:prstGeom prst="rect">
            <a:avLst/>
          </a:prstGeom>
        </p:spPr>
      </p:pic>
    </p:spTree>
    <p:extLst>
      <p:ext uri="{BB962C8B-B14F-4D97-AF65-F5344CB8AC3E}">
        <p14:creationId xmlns:p14="http://schemas.microsoft.com/office/powerpoint/2010/main" val="18386475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The</a:t>
            </a:r>
            <a:r>
              <a:rPr spc="-215" dirty="0"/>
              <a:t> </a:t>
            </a:r>
            <a:r>
              <a:rPr dirty="0"/>
              <a:t>8085</a:t>
            </a:r>
            <a:r>
              <a:rPr spc="-215" dirty="0"/>
              <a:t> </a:t>
            </a:r>
            <a:r>
              <a:rPr spc="-65" dirty="0"/>
              <a:t>Architecture</a:t>
            </a:r>
          </a:p>
        </p:txBody>
      </p:sp>
      <p:sp>
        <p:nvSpPr>
          <p:cNvPr id="3" name="object 3"/>
          <p:cNvSpPr txBox="1"/>
          <p:nvPr/>
        </p:nvSpPr>
        <p:spPr>
          <a:xfrm>
            <a:off x="1176324" y="1890522"/>
            <a:ext cx="7495540" cy="2342515"/>
          </a:xfrm>
          <a:prstGeom prst="rect">
            <a:avLst/>
          </a:prstGeom>
        </p:spPr>
        <p:txBody>
          <a:bodyPr vert="horz" wrap="square" lIns="0" tIns="180340" rIns="0" bIns="0" rtlCol="0">
            <a:spAutoFit/>
          </a:bodyPr>
          <a:lstStyle/>
          <a:p>
            <a:pPr marL="12700">
              <a:lnSpc>
                <a:spcPct val="100000"/>
              </a:lnSpc>
              <a:spcBef>
                <a:spcPts val="1420"/>
              </a:spcBef>
            </a:pPr>
            <a:r>
              <a:rPr sz="2400" dirty="0">
                <a:latin typeface="Times New Roman"/>
                <a:cs typeface="Times New Roman"/>
              </a:rPr>
              <a:t>The</a:t>
            </a:r>
            <a:r>
              <a:rPr sz="2400" spc="-25" dirty="0">
                <a:latin typeface="Times New Roman"/>
                <a:cs typeface="Times New Roman"/>
              </a:rPr>
              <a:t> </a:t>
            </a:r>
            <a:r>
              <a:rPr sz="2400" dirty="0">
                <a:latin typeface="Times New Roman"/>
                <a:cs typeface="Times New Roman"/>
              </a:rPr>
              <a:t>8085 uses three</a:t>
            </a:r>
            <a:r>
              <a:rPr sz="2400" spc="-20" dirty="0">
                <a:latin typeface="Times New Roman"/>
                <a:cs typeface="Times New Roman"/>
              </a:rPr>
              <a:t> </a:t>
            </a:r>
            <a:r>
              <a:rPr sz="2400" dirty="0">
                <a:latin typeface="Times New Roman"/>
                <a:cs typeface="Times New Roman"/>
              </a:rPr>
              <a:t>separate</a:t>
            </a:r>
            <a:r>
              <a:rPr sz="2400" spc="-10" dirty="0">
                <a:latin typeface="Times New Roman"/>
                <a:cs typeface="Times New Roman"/>
              </a:rPr>
              <a:t> </a:t>
            </a:r>
            <a:r>
              <a:rPr sz="2400" dirty="0">
                <a:latin typeface="Times New Roman"/>
                <a:cs typeface="Times New Roman"/>
              </a:rPr>
              <a:t>busses</a:t>
            </a:r>
            <a:r>
              <a:rPr sz="2400" spc="5" dirty="0">
                <a:latin typeface="Times New Roman"/>
                <a:cs typeface="Times New Roman"/>
              </a:rPr>
              <a:t> </a:t>
            </a:r>
            <a:r>
              <a:rPr sz="2400" dirty="0">
                <a:latin typeface="Times New Roman"/>
                <a:cs typeface="Times New Roman"/>
              </a:rPr>
              <a:t>to</a:t>
            </a:r>
            <a:r>
              <a:rPr sz="2400" spc="-10" dirty="0">
                <a:latin typeface="Times New Roman"/>
                <a:cs typeface="Times New Roman"/>
              </a:rPr>
              <a:t> </a:t>
            </a:r>
            <a:r>
              <a:rPr sz="2400" dirty="0">
                <a:latin typeface="Times New Roman"/>
                <a:cs typeface="Times New Roman"/>
              </a:rPr>
              <a:t>perform</a:t>
            </a:r>
            <a:r>
              <a:rPr sz="2400" spc="-15" dirty="0">
                <a:latin typeface="Times New Roman"/>
                <a:cs typeface="Times New Roman"/>
              </a:rPr>
              <a:t> </a:t>
            </a:r>
            <a:r>
              <a:rPr sz="2400" dirty="0">
                <a:latin typeface="Times New Roman"/>
                <a:cs typeface="Times New Roman"/>
              </a:rPr>
              <a:t>its</a:t>
            </a:r>
            <a:r>
              <a:rPr sz="2400" spc="-5" dirty="0">
                <a:latin typeface="Times New Roman"/>
                <a:cs typeface="Times New Roman"/>
              </a:rPr>
              <a:t> </a:t>
            </a:r>
            <a:r>
              <a:rPr sz="2400" spc="-10" dirty="0">
                <a:latin typeface="Times New Roman"/>
                <a:cs typeface="Times New Roman"/>
              </a:rPr>
              <a:t>operations</a:t>
            </a:r>
            <a:endParaRPr sz="2400">
              <a:latin typeface="Times New Roman"/>
              <a:cs typeface="Times New Roman"/>
            </a:endParaRPr>
          </a:p>
          <a:p>
            <a:pPr marL="304165" indent="-182245">
              <a:lnSpc>
                <a:spcPct val="100000"/>
              </a:lnSpc>
              <a:spcBef>
                <a:spcPts val="1320"/>
              </a:spcBef>
              <a:buClr>
                <a:srgbClr val="E38312"/>
              </a:buClr>
              <a:buFont typeface="Calibri"/>
              <a:buChar char="◦"/>
              <a:tabLst>
                <a:tab pos="304165" algn="l"/>
              </a:tabLst>
            </a:pPr>
            <a:r>
              <a:rPr sz="2400" dirty="0">
                <a:latin typeface="Times New Roman"/>
                <a:cs typeface="Times New Roman"/>
              </a:rPr>
              <a:t>The</a:t>
            </a:r>
            <a:r>
              <a:rPr sz="2400" spc="-35" dirty="0">
                <a:latin typeface="Times New Roman"/>
                <a:cs typeface="Times New Roman"/>
              </a:rPr>
              <a:t> </a:t>
            </a:r>
            <a:r>
              <a:rPr sz="2400" dirty="0">
                <a:latin typeface="Times New Roman"/>
                <a:cs typeface="Times New Roman"/>
              </a:rPr>
              <a:t>address</a:t>
            </a:r>
            <a:r>
              <a:rPr sz="2400" spc="-10" dirty="0">
                <a:latin typeface="Times New Roman"/>
                <a:cs typeface="Times New Roman"/>
              </a:rPr>
              <a:t> </a:t>
            </a:r>
            <a:r>
              <a:rPr sz="2400" spc="-20" dirty="0">
                <a:latin typeface="Times New Roman"/>
                <a:cs typeface="Times New Roman"/>
              </a:rPr>
              <a:t>bus.</a:t>
            </a:r>
            <a:endParaRPr sz="2400">
              <a:latin typeface="Times New Roman"/>
              <a:cs typeface="Times New Roman"/>
            </a:endParaRPr>
          </a:p>
          <a:p>
            <a:pPr marL="304165" indent="-182245">
              <a:lnSpc>
                <a:spcPct val="100000"/>
              </a:lnSpc>
              <a:spcBef>
                <a:spcPts val="2039"/>
              </a:spcBef>
              <a:buClr>
                <a:srgbClr val="E38312"/>
              </a:buClr>
              <a:buFont typeface="Calibri"/>
              <a:buChar char="◦"/>
              <a:tabLst>
                <a:tab pos="304165" algn="l"/>
              </a:tabLst>
            </a:pPr>
            <a:r>
              <a:rPr sz="2400" dirty="0">
                <a:latin typeface="Times New Roman"/>
                <a:cs typeface="Times New Roman"/>
              </a:rPr>
              <a:t>The</a:t>
            </a:r>
            <a:r>
              <a:rPr sz="2400" spc="-30" dirty="0">
                <a:latin typeface="Times New Roman"/>
                <a:cs typeface="Times New Roman"/>
              </a:rPr>
              <a:t> </a:t>
            </a:r>
            <a:r>
              <a:rPr sz="2400" dirty="0">
                <a:latin typeface="Times New Roman"/>
                <a:cs typeface="Times New Roman"/>
              </a:rPr>
              <a:t>data </a:t>
            </a:r>
            <a:r>
              <a:rPr sz="2400" spc="-20" dirty="0">
                <a:latin typeface="Times New Roman"/>
                <a:cs typeface="Times New Roman"/>
              </a:rPr>
              <a:t>bus.</a:t>
            </a:r>
            <a:endParaRPr sz="2400">
              <a:latin typeface="Times New Roman"/>
              <a:cs typeface="Times New Roman"/>
            </a:endParaRPr>
          </a:p>
          <a:p>
            <a:pPr marL="304165" indent="-182245">
              <a:lnSpc>
                <a:spcPct val="100000"/>
              </a:lnSpc>
              <a:spcBef>
                <a:spcPts val="2039"/>
              </a:spcBef>
              <a:buClr>
                <a:srgbClr val="E38312"/>
              </a:buClr>
              <a:buFont typeface="Calibri"/>
              <a:buChar char="◦"/>
              <a:tabLst>
                <a:tab pos="304165" algn="l"/>
              </a:tabLst>
            </a:pPr>
            <a:r>
              <a:rPr sz="2400" dirty="0">
                <a:latin typeface="Times New Roman"/>
                <a:cs typeface="Times New Roman"/>
              </a:rPr>
              <a:t>The</a:t>
            </a:r>
            <a:r>
              <a:rPr sz="2400" spc="-25" dirty="0">
                <a:latin typeface="Times New Roman"/>
                <a:cs typeface="Times New Roman"/>
              </a:rPr>
              <a:t> </a:t>
            </a:r>
            <a:r>
              <a:rPr sz="2400" dirty="0">
                <a:latin typeface="Times New Roman"/>
                <a:cs typeface="Times New Roman"/>
              </a:rPr>
              <a:t>control</a:t>
            </a:r>
            <a:r>
              <a:rPr sz="2400" spc="-20" dirty="0">
                <a:latin typeface="Times New Roman"/>
                <a:cs typeface="Times New Roman"/>
              </a:rPr>
              <a:t> bus.</a:t>
            </a:r>
            <a:endParaRPr sz="2400">
              <a:latin typeface="Times New Roman"/>
              <a:cs typeface="Times New Roman"/>
            </a:endParaRPr>
          </a:p>
        </p:txBody>
      </p:sp>
      <p:pic>
        <p:nvPicPr>
          <p:cNvPr id="4" name="object 4"/>
          <p:cNvPicPr/>
          <p:nvPr/>
        </p:nvPicPr>
        <p:blipFill>
          <a:blip r:embed="rId2" cstate="print"/>
          <a:stretch>
            <a:fillRect/>
          </a:stretch>
        </p:blipFill>
        <p:spPr>
          <a:xfrm>
            <a:off x="3974347" y="3123653"/>
            <a:ext cx="7501208" cy="288950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099932" y="890638"/>
            <a:ext cx="4077080" cy="5000498"/>
          </a:xfrm>
          <a:prstGeom prst="rect">
            <a:avLst/>
          </a:prstGeom>
        </p:spPr>
      </p:pic>
      <p:sp>
        <p:nvSpPr>
          <p:cNvPr id="3" name="object 3"/>
          <p:cNvSpPr txBox="1">
            <a:spLocks noGrp="1"/>
          </p:cNvSpPr>
          <p:nvPr>
            <p:ph type="title"/>
          </p:nvPr>
        </p:nvSpPr>
        <p:spPr>
          <a:prstGeom prst="rect">
            <a:avLst/>
          </a:prstGeom>
        </p:spPr>
        <p:txBody>
          <a:bodyPr vert="horz" wrap="square" lIns="0" tIns="12700" rIns="0" bIns="0" rtlCol="0">
            <a:spAutoFit/>
          </a:bodyPr>
          <a:lstStyle/>
          <a:p>
            <a:pPr marL="141605">
              <a:lnSpc>
                <a:spcPct val="100000"/>
              </a:lnSpc>
              <a:spcBef>
                <a:spcPts val="100"/>
              </a:spcBef>
            </a:pPr>
            <a:r>
              <a:rPr dirty="0">
                <a:solidFill>
                  <a:srgbClr val="000000"/>
                </a:solidFill>
              </a:rPr>
              <a:t>8085</a:t>
            </a:r>
            <a:r>
              <a:rPr lang="ar-IQ" dirty="0">
                <a:solidFill>
                  <a:srgbClr val="000000"/>
                </a:solidFill>
              </a:rPr>
              <a:t> </a:t>
            </a:r>
            <a:r>
              <a:rPr spc="-225" dirty="0">
                <a:solidFill>
                  <a:srgbClr val="000000"/>
                </a:solidFill>
              </a:rPr>
              <a:t> </a:t>
            </a:r>
            <a:r>
              <a:rPr spc="-50" dirty="0">
                <a:solidFill>
                  <a:srgbClr val="000000"/>
                </a:solidFill>
              </a:rPr>
              <a:t>INTRODUCTION</a:t>
            </a:r>
          </a:p>
        </p:txBody>
      </p:sp>
      <p:sp>
        <p:nvSpPr>
          <p:cNvPr id="4" name="object 4"/>
          <p:cNvSpPr txBox="1"/>
          <p:nvPr/>
        </p:nvSpPr>
        <p:spPr>
          <a:xfrm>
            <a:off x="1084884" y="1707874"/>
            <a:ext cx="9901555" cy="4520565"/>
          </a:xfrm>
          <a:prstGeom prst="rect">
            <a:avLst/>
          </a:prstGeom>
        </p:spPr>
        <p:txBody>
          <a:bodyPr vert="horz" wrap="square" lIns="0" tIns="140970" rIns="0" bIns="0" rtlCol="0">
            <a:spAutoFit/>
          </a:bodyPr>
          <a:lstStyle/>
          <a:p>
            <a:pPr marL="12700">
              <a:lnSpc>
                <a:spcPct val="100000"/>
              </a:lnSpc>
              <a:spcBef>
                <a:spcPts val="1110"/>
              </a:spcBef>
            </a:pPr>
            <a:r>
              <a:rPr sz="2200" b="1" dirty="0">
                <a:solidFill>
                  <a:srgbClr val="FF0000"/>
                </a:solidFill>
                <a:latin typeface="Times New Roman"/>
                <a:cs typeface="Times New Roman"/>
              </a:rPr>
              <a:t>Q</a:t>
            </a:r>
            <a:r>
              <a:rPr sz="2200" b="1" spc="-95" dirty="0">
                <a:solidFill>
                  <a:srgbClr val="FF0000"/>
                </a:solidFill>
                <a:latin typeface="Times New Roman"/>
                <a:cs typeface="Times New Roman"/>
              </a:rPr>
              <a:t> </a:t>
            </a:r>
            <a:r>
              <a:rPr sz="2200" b="1" dirty="0">
                <a:solidFill>
                  <a:srgbClr val="FF0000"/>
                </a:solidFill>
                <a:latin typeface="Times New Roman"/>
                <a:cs typeface="Times New Roman"/>
              </a:rPr>
              <a:t>What</a:t>
            </a:r>
            <a:r>
              <a:rPr sz="2200" b="1" spc="-30" dirty="0">
                <a:solidFill>
                  <a:srgbClr val="FF0000"/>
                </a:solidFill>
                <a:latin typeface="Times New Roman"/>
                <a:cs typeface="Times New Roman"/>
              </a:rPr>
              <a:t> </a:t>
            </a:r>
            <a:r>
              <a:rPr sz="2200" b="1" dirty="0">
                <a:solidFill>
                  <a:srgbClr val="FF0000"/>
                </a:solidFill>
                <a:latin typeface="Times New Roman"/>
                <a:cs typeface="Times New Roman"/>
              </a:rPr>
              <a:t>are</a:t>
            </a:r>
            <a:r>
              <a:rPr sz="2200" b="1" spc="-60" dirty="0">
                <a:solidFill>
                  <a:srgbClr val="FF0000"/>
                </a:solidFill>
                <a:latin typeface="Times New Roman"/>
                <a:cs typeface="Times New Roman"/>
              </a:rPr>
              <a:t> </a:t>
            </a:r>
            <a:r>
              <a:rPr sz="2200" b="1" dirty="0">
                <a:solidFill>
                  <a:srgbClr val="FF0000"/>
                </a:solidFill>
                <a:latin typeface="Times New Roman"/>
                <a:cs typeface="Times New Roman"/>
              </a:rPr>
              <a:t>the</a:t>
            </a:r>
            <a:r>
              <a:rPr sz="2200" b="1" spc="-35" dirty="0">
                <a:solidFill>
                  <a:srgbClr val="FF0000"/>
                </a:solidFill>
                <a:latin typeface="Times New Roman"/>
                <a:cs typeface="Times New Roman"/>
              </a:rPr>
              <a:t> </a:t>
            </a:r>
            <a:r>
              <a:rPr sz="2200" b="1" dirty="0">
                <a:solidFill>
                  <a:srgbClr val="FF0000"/>
                </a:solidFill>
                <a:latin typeface="Times New Roman"/>
                <a:cs typeface="Times New Roman"/>
              </a:rPr>
              <a:t>main</a:t>
            </a:r>
            <a:r>
              <a:rPr sz="2200" b="1" spc="-25" dirty="0">
                <a:solidFill>
                  <a:srgbClr val="FF0000"/>
                </a:solidFill>
                <a:latin typeface="Times New Roman"/>
                <a:cs typeface="Times New Roman"/>
              </a:rPr>
              <a:t> </a:t>
            </a:r>
            <a:r>
              <a:rPr sz="2200" b="1" dirty="0">
                <a:solidFill>
                  <a:srgbClr val="FF0000"/>
                </a:solidFill>
                <a:latin typeface="Times New Roman"/>
                <a:cs typeface="Times New Roman"/>
              </a:rPr>
              <a:t>features</a:t>
            </a:r>
            <a:r>
              <a:rPr sz="2200" b="1" spc="-35" dirty="0">
                <a:solidFill>
                  <a:srgbClr val="FF0000"/>
                </a:solidFill>
                <a:latin typeface="Times New Roman"/>
                <a:cs typeface="Times New Roman"/>
              </a:rPr>
              <a:t> </a:t>
            </a:r>
            <a:r>
              <a:rPr sz="2200" b="1" dirty="0">
                <a:solidFill>
                  <a:srgbClr val="FF0000"/>
                </a:solidFill>
                <a:latin typeface="Times New Roman"/>
                <a:cs typeface="Times New Roman"/>
              </a:rPr>
              <a:t>of</a:t>
            </a:r>
            <a:r>
              <a:rPr sz="2200" b="1" spc="-55" dirty="0">
                <a:solidFill>
                  <a:srgbClr val="FF0000"/>
                </a:solidFill>
                <a:latin typeface="Times New Roman"/>
                <a:cs typeface="Times New Roman"/>
              </a:rPr>
              <a:t> </a:t>
            </a:r>
            <a:r>
              <a:rPr sz="2200" b="1" dirty="0">
                <a:solidFill>
                  <a:srgbClr val="FF0000"/>
                </a:solidFill>
                <a:latin typeface="Times New Roman"/>
                <a:cs typeface="Times New Roman"/>
              </a:rPr>
              <a:t>the</a:t>
            </a:r>
            <a:r>
              <a:rPr sz="2200" b="1" spc="-35" dirty="0">
                <a:solidFill>
                  <a:srgbClr val="FF0000"/>
                </a:solidFill>
                <a:latin typeface="Times New Roman"/>
                <a:cs typeface="Times New Roman"/>
              </a:rPr>
              <a:t> </a:t>
            </a:r>
            <a:r>
              <a:rPr sz="2200" b="1" dirty="0">
                <a:solidFill>
                  <a:srgbClr val="FF0000"/>
                </a:solidFill>
                <a:latin typeface="Times New Roman"/>
                <a:cs typeface="Times New Roman"/>
              </a:rPr>
              <a:t>8085</a:t>
            </a:r>
            <a:r>
              <a:rPr sz="2200" b="1" spc="-45" dirty="0">
                <a:solidFill>
                  <a:srgbClr val="FF0000"/>
                </a:solidFill>
                <a:latin typeface="Times New Roman"/>
                <a:cs typeface="Times New Roman"/>
              </a:rPr>
              <a:t> </a:t>
            </a:r>
            <a:r>
              <a:rPr sz="2200" b="1" spc="-10" dirty="0">
                <a:solidFill>
                  <a:srgbClr val="FF0000"/>
                </a:solidFill>
                <a:latin typeface="Times New Roman"/>
                <a:cs typeface="Times New Roman"/>
              </a:rPr>
              <a:t>microprocessor?</a:t>
            </a:r>
            <a:endParaRPr sz="2200" dirty="0">
              <a:latin typeface="Times New Roman"/>
              <a:cs typeface="Times New Roman"/>
            </a:endParaRPr>
          </a:p>
          <a:p>
            <a:pPr marL="340995" indent="-328295">
              <a:lnSpc>
                <a:spcPct val="100000"/>
              </a:lnSpc>
              <a:spcBef>
                <a:spcPts val="1110"/>
              </a:spcBef>
              <a:buAutoNum type="arabicPlain"/>
              <a:tabLst>
                <a:tab pos="340995" algn="l"/>
              </a:tabLst>
            </a:pPr>
            <a:r>
              <a:rPr sz="2400" dirty="0">
                <a:latin typeface="Times New Roman"/>
                <a:cs typeface="Times New Roman"/>
              </a:rPr>
              <a:t>It</a:t>
            </a:r>
            <a:r>
              <a:rPr sz="2400" spc="-10" dirty="0">
                <a:latin typeface="Times New Roman"/>
                <a:cs typeface="Times New Roman"/>
              </a:rPr>
              <a:t> </a:t>
            </a:r>
            <a:r>
              <a:rPr sz="2400" dirty="0">
                <a:latin typeface="Times New Roman"/>
                <a:cs typeface="Times New Roman"/>
              </a:rPr>
              <a:t>is</a:t>
            </a:r>
            <a:r>
              <a:rPr sz="2400" spc="-15" dirty="0">
                <a:latin typeface="Times New Roman"/>
                <a:cs typeface="Times New Roman"/>
              </a:rPr>
              <a:t> </a:t>
            </a:r>
            <a:r>
              <a:rPr sz="2400" dirty="0">
                <a:latin typeface="Times New Roman"/>
                <a:cs typeface="Times New Roman"/>
              </a:rPr>
              <a:t>an</a:t>
            </a:r>
            <a:r>
              <a:rPr sz="2400" spc="-15" dirty="0">
                <a:latin typeface="Times New Roman"/>
                <a:cs typeface="Times New Roman"/>
              </a:rPr>
              <a:t> </a:t>
            </a:r>
            <a:r>
              <a:rPr sz="2400" dirty="0">
                <a:latin typeface="Times New Roman"/>
                <a:cs typeface="Times New Roman"/>
              </a:rPr>
              <a:t>8</a:t>
            </a:r>
            <a:r>
              <a:rPr sz="2400" spc="-5" dirty="0">
                <a:latin typeface="Times New Roman"/>
                <a:cs typeface="Times New Roman"/>
              </a:rPr>
              <a:t> </a:t>
            </a:r>
            <a:r>
              <a:rPr sz="2400" dirty="0">
                <a:latin typeface="Times New Roman"/>
                <a:cs typeface="Times New Roman"/>
              </a:rPr>
              <a:t>bit</a:t>
            </a:r>
            <a:r>
              <a:rPr sz="2400" spc="-5" dirty="0">
                <a:latin typeface="Times New Roman"/>
                <a:cs typeface="Times New Roman"/>
              </a:rPr>
              <a:t> </a:t>
            </a:r>
            <a:r>
              <a:rPr sz="2400" spc="-10" dirty="0">
                <a:latin typeface="Times New Roman"/>
                <a:cs typeface="Times New Roman"/>
              </a:rPr>
              <a:t>processor.</a:t>
            </a:r>
            <a:endParaRPr sz="2400" dirty="0">
              <a:latin typeface="Times New Roman"/>
              <a:cs typeface="Times New Roman"/>
            </a:endParaRPr>
          </a:p>
          <a:p>
            <a:pPr marL="340995" indent="-328295">
              <a:lnSpc>
                <a:spcPct val="100000"/>
              </a:lnSpc>
              <a:spcBef>
                <a:spcPts val="1100"/>
              </a:spcBef>
              <a:buAutoNum type="arabicPlain"/>
              <a:tabLst>
                <a:tab pos="340995" algn="l"/>
                <a:tab pos="2573020" algn="l"/>
              </a:tabLst>
            </a:pPr>
            <a:r>
              <a:rPr sz="2400" dirty="0">
                <a:latin typeface="Times New Roman"/>
                <a:cs typeface="Times New Roman"/>
              </a:rPr>
              <a:t>It</a:t>
            </a:r>
            <a:r>
              <a:rPr sz="2400" spc="-20" dirty="0">
                <a:latin typeface="Times New Roman"/>
                <a:cs typeface="Times New Roman"/>
              </a:rPr>
              <a:t> </a:t>
            </a:r>
            <a:r>
              <a:rPr sz="2400" dirty="0">
                <a:latin typeface="Times New Roman"/>
                <a:cs typeface="Times New Roman"/>
              </a:rPr>
              <a:t>is</a:t>
            </a:r>
            <a:r>
              <a:rPr sz="2400" spc="-10" dirty="0">
                <a:latin typeface="Times New Roman"/>
                <a:cs typeface="Times New Roman"/>
              </a:rPr>
              <a:t> </a:t>
            </a:r>
            <a:r>
              <a:rPr sz="2400" dirty="0">
                <a:latin typeface="Times New Roman"/>
                <a:cs typeface="Times New Roman"/>
              </a:rPr>
              <a:t>a</a:t>
            </a:r>
            <a:r>
              <a:rPr sz="2400" spc="-10" dirty="0">
                <a:latin typeface="Times New Roman"/>
                <a:cs typeface="Times New Roman"/>
              </a:rPr>
              <a:t> </a:t>
            </a:r>
            <a:r>
              <a:rPr sz="2400" dirty="0">
                <a:latin typeface="Times New Roman"/>
                <a:cs typeface="Times New Roman"/>
              </a:rPr>
              <a:t>single</a:t>
            </a:r>
            <a:r>
              <a:rPr sz="2400" spc="-5" dirty="0">
                <a:latin typeface="Times New Roman"/>
                <a:cs typeface="Times New Roman"/>
              </a:rPr>
              <a:t> </a:t>
            </a:r>
            <a:r>
              <a:rPr sz="2400" spc="-20" dirty="0">
                <a:latin typeface="Times New Roman"/>
                <a:cs typeface="Times New Roman"/>
              </a:rPr>
              <a:t>chip</a:t>
            </a:r>
            <a:r>
              <a:rPr sz="2400" dirty="0">
                <a:latin typeface="Times New Roman"/>
                <a:cs typeface="Times New Roman"/>
              </a:rPr>
              <a:t>	device</a:t>
            </a:r>
            <a:r>
              <a:rPr sz="2400" spc="-30" dirty="0">
                <a:latin typeface="Times New Roman"/>
                <a:cs typeface="Times New Roman"/>
              </a:rPr>
              <a:t> </a:t>
            </a:r>
            <a:r>
              <a:rPr sz="2400" dirty="0">
                <a:latin typeface="Times New Roman"/>
                <a:cs typeface="Times New Roman"/>
              </a:rPr>
              <a:t>with</a:t>
            </a:r>
            <a:r>
              <a:rPr sz="2400" spc="-10" dirty="0">
                <a:latin typeface="Times New Roman"/>
                <a:cs typeface="Times New Roman"/>
              </a:rPr>
              <a:t> </a:t>
            </a:r>
            <a:r>
              <a:rPr sz="2400" dirty="0">
                <a:latin typeface="Times New Roman"/>
                <a:cs typeface="Times New Roman"/>
              </a:rPr>
              <a:t>40</a:t>
            </a:r>
            <a:r>
              <a:rPr sz="2400" spc="5" dirty="0">
                <a:latin typeface="Times New Roman"/>
                <a:cs typeface="Times New Roman"/>
              </a:rPr>
              <a:t> </a:t>
            </a:r>
            <a:r>
              <a:rPr sz="2400" spc="-10" dirty="0">
                <a:latin typeface="Times New Roman"/>
                <a:cs typeface="Times New Roman"/>
              </a:rPr>
              <a:t>pins.</a:t>
            </a:r>
            <a:endParaRPr sz="2400" dirty="0">
              <a:latin typeface="Times New Roman"/>
              <a:cs typeface="Times New Roman"/>
            </a:endParaRPr>
          </a:p>
          <a:p>
            <a:pPr marL="340995" indent="-328295">
              <a:lnSpc>
                <a:spcPct val="100000"/>
              </a:lnSpc>
              <a:spcBef>
                <a:spcPts val="1120"/>
              </a:spcBef>
              <a:buAutoNum type="arabicPlain"/>
              <a:tabLst>
                <a:tab pos="340995" algn="l"/>
              </a:tabLst>
            </a:pPr>
            <a:r>
              <a:rPr sz="2400" dirty="0">
                <a:latin typeface="Times New Roman"/>
                <a:cs typeface="Times New Roman"/>
              </a:rPr>
              <a:t>It</a:t>
            </a:r>
            <a:r>
              <a:rPr sz="2400" spc="-20" dirty="0">
                <a:latin typeface="Times New Roman"/>
                <a:cs typeface="Times New Roman"/>
              </a:rPr>
              <a:t> </a:t>
            </a:r>
            <a:r>
              <a:rPr sz="2400" dirty="0">
                <a:latin typeface="Times New Roman"/>
                <a:cs typeface="Times New Roman"/>
              </a:rPr>
              <a:t>has</a:t>
            </a:r>
            <a:r>
              <a:rPr sz="2400" spc="-5" dirty="0">
                <a:latin typeface="Times New Roman"/>
                <a:cs typeface="Times New Roman"/>
              </a:rPr>
              <a:t> </a:t>
            </a:r>
            <a:r>
              <a:rPr sz="2400" dirty="0">
                <a:latin typeface="Times New Roman"/>
                <a:cs typeface="Times New Roman"/>
              </a:rPr>
              <a:t>multiplexed</a:t>
            </a:r>
            <a:r>
              <a:rPr sz="2400" spc="-20" dirty="0">
                <a:latin typeface="Times New Roman"/>
                <a:cs typeface="Times New Roman"/>
              </a:rPr>
              <a:t> </a:t>
            </a:r>
            <a:r>
              <a:rPr sz="2400" dirty="0">
                <a:latin typeface="Times New Roman"/>
                <a:cs typeface="Times New Roman"/>
              </a:rPr>
              <a:t>address and</a:t>
            </a:r>
            <a:r>
              <a:rPr sz="2400" spc="5" dirty="0">
                <a:latin typeface="Times New Roman"/>
                <a:cs typeface="Times New Roman"/>
              </a:rPr>
              <a:t> </a:t>
            </a:r>
            <a:r>
              <a:rPr sz="2400" dirty="0">
                <a:latin typeface="Times New Roman"/>
                <a:cs typeface="Times New Roman"/>
              </a:rPr>
              <a:t>data</a:t>
            </a:r>
            <a:r>
              <a:rPr sz="2400" spc="-15" dirty="0">
                <a:latin typeface="Times New Roman"/>
                <a:cs typeface="Times New Roman"/>
              </a:rPr>
              <a:t> </a:t>
            </a:r>
            <a:r>
              <a:rPr sz="2400" dirty="0">
                <a:latin typeface="Times New Roman"/>
                <a:cs typeface="Times New Roman"/>
              </a:rPr>
              <a:t>bus</a:t>
            </a:r>
            <a:r>
              <a:rPr sz="2400" spc="5" dirty="0">
                <a:latin typeface="Times New Roman"/>
                <a:cs typeface="Times New Roman"/>
              </a:rPr>
              <a:t> </a:t>
            </a:r>
            <a:r>
              <a:rPr sz="2400" spc="-10" dirty="0">
                <a:latin typeface="Times New Roman"/>
                <a:cs typeface="Times New Roman"/>
              </a:rPr>
              <a:t>(AD0-AD7).</a:t>
            </a:r>
            <a:endParaRPr sz="2400" dirty="0">
              <a:latin typeface="Times New Roman"/>
              <a:cs typeface="Times New Roman"/>
            </a:endParaRPr>
          </a:p>
          <a:p>
            <a:pPr marL="340995" indent="-328295">
              <a:lnSpc>
                <a:spcPct val="100000"/>
              </a:lnSpc>
              <a:spcBef>
                <a:spcPts val="1115"/>
              </a:spcBef>
              <a:buAutoNum type="arabicPlain"/>
              <a:tabLst>
                <a:tab pos="340995" algn="l"/>
              </a:tabLst>
            </a:pPr>
            <a:r>
              <a:rPr sz="2400" dirty="0">
                <a:latin typeface="Times New Roman"/>
                <a:cs typeface="Times New Roman"/>
              </a:rPr>
              <a:t>It</a:t>
            </a:r>
            <a:r>
              <a:rPr sz="2400" spc="-25" dirty="0">
                <a:latin typeface="Times New Roman"/>
                <a:cs typeface="Times New Roman"/>
              </a:rPr>
              <a:t> </a:t>
            </a:r>
            <a:r>
              <a:rPr sz="2400" dirty="0">
                <a:latin typeface="Times New Roman"/>
                <a:cs typeface="Times New Roman"/>
              </a:rPr>
              <a:t>works</a:t>
            </a:r>
            <a:r>
              <a:rPr sz="2400" spc="-10" dirty="0">
                <a:latin typeface="Times New Roman"/>
                <a:cs typeface="Times New Roman"/>
              </a:rPr>
              <a:t> </a:t>
            </a:r>
            <a:r>
              <a:rPr sz="2400" dirty="0">
                <a:latin typeface="Times New Roman"/>
                <a:cs typeface="Times New Roman"/>
              </a:rPr>
              <a:t>on</a:t>
            </a:r>
            <a:r>
              <a:rPr sz="2400" spc="-10" dirty="0">
                <a:latin typeface="Times New Roman"/>
                <a:cs typeface="Times New Roman"/>
              </a:rPr>
              <a:t> </a:t>
            </a:r>
            <a:r>
              <a:rPr sz="2400" dirty="0">
                <a:latin typeface="Times New Roman"/>
                <a:cs typeface="Times New Roman"/>
              </a:rPr>
              <a:t>5</a:t>
            </a:r>
            <a:r>
              <a:rPr sz="2400" spc="-55" dirty="0">
                <a:latin typeface="Times New Roman"/>
                <a:cs typeface="Times New Roman"/>
              </a:rPr>
              <a:t> </a:t>
            </a:r>
            <a:r>
              <a:rPr sz="2400" spc="-60" dirty="0">
                <a:latin typeface="Times New Roman"/>
                <a:cs typeface="Times New Roman"/>
              </a:rPr>
              <a:t>Volt</a:t>
            </a:r>
            <a:r>
              <a:rPr sz="2400" spc="-10" dirty="0">
                <a:latin typeface="Times New Roman"/>
                <a:cs typeface="Times New Roman"/>
              </a:rPr>
              <a:t> </a:t>
            </a:r>
            <a:r>
              <a:rPr sz="2400" dirty="0">
                <a:latin typeface="Times New Roman"/>
                <a:cs typeface="Times New Roman"/>
              </a:rPr>
              <a:t>dc</a:t>
            </a:r>
            <a:r>
              <a:rPr sz="2400" spc="-20" dirty="0">
                <a:latin typeface="Times New Roman"/>
                <a:cs typeface="Times New Roman"/>
              </a:rPr>
              <a:t> </a:t>
            </a:r>
            <a:r>
              <a:rPr sz="2400" dirty="0">
                <a:latin typeface="Times New Roman"/>
                <a:cs typeface="Times New Roman"/>
              </a:rPr>
              <a:t>power</a:t>
            </a:r>
            <a:r>
              <a:rPr sz="2400" spc="-10" dirty="0">
                <a:latin typeface="Times New Roman"/>
                <a:cs typeface="Times New Roman"/>
              </a:rPr>
              <a:t> supply.</a:t>
            </a:r>
            <a:endParaRPr sz="2400" dirty="0">
              <a:latin typeface="Times New Roman"/>
              <a:cs typeface="Times New Roman"/>
            </a:endParaRPr>
          </a:p>
          <a:p>
            <a:pPr marL="454025" marR="2882265" indent="-441959">
              <a:lnSpc>
                <a:spcPts val="2590"/>
              </a:lnSpc>
              <a:spcBef>
                <a:spcPts val="1435"/>
              </a:spcBef>
              <a:buAutoNum type="arabicPlain"/>
              <a:tabLst>
                <a:tab pos="527685" algn="l"/>
                <a:tab pos="1115695" algn="l"/>
                <a:tab pos="2534920" algn="l"/>
                <a:tab pos="3382010" algn="l"/>
                <a:tab pos="4787900" algn="l"/>
                <a:tab pos="5179060" algn="l"/>
                <a:tab pos="5519420" algn="l"/>
                <a:tab pos="6332855" algn="l"/>
              </a:tabLst>
            </a:pPr>
            <a:r>
              <a:rPr sz="2400" spc="-25" dirty="0">
                <a:latin typeface="Times New Roman"/>
                <a:cs typeface="Times New Roman"/>
              </a:rPr>
              <a:t>The</a:t>
            </a:r>
            <a:r>
              <a:rPr sz="2400" dirty="0">
                <a:latin typeface="Times New Roman"/>
                <a:cs typeface="Times New Roman"/>
              </a:rPr>
              <a:t>	</a:t>
            </a:r>
            <a:r>
              <a:rPr sz="2400" spc="-10" dirty="0">
                <a:latin typeface="Times New Roman"/>
                <a:cs typeface="Times New Roman"/>
              </a:rPr>
              <a:t>maximum</a:t>
            </a:r>
            <a:r>
              <a:rPr sz="2400" dirty="0">
                <a:latin typeface="Times New Roman"/>
                <a:cs typeface="Times New Roman"/>
              </a:rPr>
              <a:t>	</a:t>
            </a:r>
            <a:r>
              <a:rPr sz="2400" spc="-20" dirty="0">
                <a:latin typeface="Times New Roman"/>
                <a:cs typeface="Times New Roman"/>
              </a:rPr>
              <a:t>clock</a:t>
            </a:r>
            <a:r>
              <a:rPr sz="2400" dirty="0">
                <a:latin typeface="Times New Roman"/>
                <a:cs typeface="Times New Roman"/>
              </a:rPr>
              <a:t>	</a:t>
            </a:r>
            <a:r>
              <a:rPr sz="2400" spc="-10" dirty="0">
                <a:latin typeface="Times New Roman"/>
                <a:cs typeface="Times New Roman"/>
              </a:rPr>
              <a:t>frequency</a:t>
            </a:r>
            <a:r>
              <a:rPr sz="2400" dirty="0">
                <a:latin typeface="Times New Roman"/>
                <a:cs typeface="Times New Roman"/>
              </a:rPr>
              <a:t>	</a:t>
            </a:r>
            <a:r>
              <a:rPr sz="2400" spc="-25" dirty="0">
                <a:latin typeface="Times New Roman"/>
                <a:cs typeface="Times New Roman"/>
              </a:rPr>
              <a:t>is</a:t>
            </a:r>
            <a:r>
              <a:rPr sz="2400" dirty="0">
                <a:latin typeface="Times New Roman"/>
                <a:cs typeface="Times New Roman"/>
              </a:rPr>
              <a:t>	</a:t>
            </a:r>
            <a:r>
              <a:rPr sz="2400" spc="-50" dirty="0">
                <a:latin typeface="Times New Roman"/>
                <a:cs typeface="Times New Roman"/>
              </a:rPr>
              <a:t>3</a:t>
            </a:r>
            <a:r>
              <a:rPr sz="2400" dirty="0">
                <a:latin typeface="Times New Roman"/>
                <a:cs typeface="Times New Roman"/>
              </a:rPr>
              <a:t>	</a:t>
            </a:r>
            <a:r>
              <a:rPr sz="2400" spc="-25" dirty="0">
                <a:latin typeface="Times New Roman"/>
                <a:cs typeface="Times New Roman"/>
              </a:rPr>
              <a:t>MHz</a:t>
            </a:r>
            <a:r>
              <a:rPr sz="2400" dirty="0">
                <a:latin typeface="Times New Roman"/>
                <a:cs typeface="Times New Roman"/>
              </a:rPr>
              <a:t>	</a:t>
            </a:r>
            <a:r>
              <a:rPr sz="2400" spc="-10" dirty="0">
                <a:latin typeface="Times New Roman"/>
                <a:cs typeface="Times New Roman"/>
              </a:rPr>
              <a:t>while 	</a:t>
            </a:r>
            <a:r>
              <a:rPr sz="2400" dirty="0">
                <a:latin typeface="Times New Roman"/>
                <a:cs typeface="Times New Roman"/>
              </a:rPr>
              <a:t>minimum</a:t>
            </a:r>
            <a:r>
              <a:rPr sz="2400" spc="-30" dirty="0">
                <a:latin typeface="Times New Roman"/>
                <a:cs typeface="Times New Roman"/>
              </a:rPr>
              <a:t> </a:t>
            </a:r>
            <a:r>
              <a:rPr sz="2400" dirty="0">
                <a:latin typeface="Times New Roman"/>
                <a:cs typeface="Times New Roman"/>
              </a:rPr>
              <a:t>frequency</a:t>
            </a:r>
            <a:r>
              <a:rPr sz="2400" spc="-25" dirty="0">
                <a:latin typeface="Times New Roman"/>
                <a:cs typeface="Times New Roman"/>
              </a:rPr>
              <a:t> </a:t>
            </a:r>
            <a:r>
              <a:rPr sz="2400" dirty="0">
                <a:latin typeface="Times New Roman"/>
                <a:cs typeface="Times New Roman"/>
              </a:rPr>
              <a:t>is</a:t>
            </a:r>
            <a:r>
              <a:rPr sz="2400" spc="-30" dirty="0">
                <a:latin typeface="Times New Roman"/>
                <a:cs typeface="Times New Roman"/>
              </a:rPr>
              <a:t> </a:t>
            </a:r>
            <a:r>
              <a:rPr sz="2400" spc="-10" dirty="0">
                <a:latin typeface="Times New Roman"/>
                <a:cs typeface="Times New Roman"/>
              </a:rPr>
              <a:t>500kHz.</a:t>
            </a:r>
            <a:endParaRPr sz="2400" dirty="0">
              <a:latin typeface="Times New Roman"/>
              <a:cs typeface="Times New Roman"/>
            </a:endParaRPr>
          </a:p>
          <a:p>
            <a:pPr marL="358775" marR="2882265" indent="-346710">
              <a:lnSpc>
                <a:spcPts val="2590"/>
              </a:lnSpc>
              <a:spcBef>
                <a:spcPts val="1410"/>
              </a:spcBef>
              <a:buAutoNum type="arabicPlain"/>
              <a:tabLst>
                <a:tab pos="527685" algn="l"/>
              </a:tabLst>
            </a:pPr>
            <a:r>
              <a:rPr sz="2400" dirty="0">
                <a:latin typeface="Times New Roman"/>
                <a:cs typeface="Times New Roman"/>
              </a:rPr>
              <a:t>It</a:t>
            </a:r>
            <a:r>
              <a:rPr sz="2400" spc="105" dirty="0">
                <a:latin typeface="Times New Roman"/>
                <a:cs typeface="Times New Roman"/>
              </a:rPr>
              <a:t> </a:t>
            </a:r>
            <a:r>
              <a:rPr sz="2400" dirty="0">
                <a:latin typeface="Times New Roman"/>
                <a:cs typeface="Times New Roman"/>
              </a:rPr>
              <a:t>provides</a:t>
            </a:r>
            <a:r>
              <a:rPr sz="2400" spc="114" dirty="0">
                <a:latin typeface="Times New Roman"/>
                <a:cs typeface="Times New Roman"/>
              </a:rPr>
              <a:t> </a:t>
            </a:r>
            <a:r>
              <a:rPr sz="2400" dirty="0">
                <a:latin typeface="Times New Roman"/>
                <a:cs typeface="Times New Roman"/>
              </a:rPr>
              <a:t>74</a:t>
            </a:r>
            <a:r>
              <a:rPr sz="2400" spc="114" dirty="0">
                <a:latin typeface="Times New Roman"/>
                <a:cs typeface="Times New Roman"/>
              </a:rPr>
              <a:t> </a:t>
            </a:r>
            <a:r>
              <a:rPr sz="2400" dirty="0">
                <a:latin typeface="Times New Roman"/>
                <a:cs typeface="Times New Roman"/>
              </a:rPr>
              <a:t>instructions</a:t>
            </a:r>
            <a:r>
              <a:rPr sz="2400" spc="125" dirty="0">
                <a:latin typeface="Times New Roman"/>
                <a:cs typeface="Times New Roman"/>
              </a:rPr>
              <a:t> </a:t>
            </a:r>
            <a:r>
              <a:rPr sz="2400" dirty="0">
                <a:latin typeface="Times New Roman"/>
                <a:cs typeface="Times New Roman"/>
              </a:rPr>
              <a:t>with</a:t>
            </a:r>
            <a:r>
              <a:rPr sz="2400" spc="120" dirty="0">
                <a:latin typeface="Times New Roman"/>
                <a:cs typeface="Times New Roman"/>
              </a:rPr>
              <a:t> </a:t>
            </a:r>
            <a:r>
              <a:rPr sz="2400" dirty="0">
                <a:latin typeface="Times New Roman"/>
                <a:cs typeface="Times New Roman"/>
              </a:rPr>
              <a:t>5</a:t>
            </a:r>
            <a:r>
              <a:rPr sz="2400" spc="105" dirty="0">
                <a:latin typeface="Times New Roman"/>
                <a:cs typeface="Times New Roman"/>
              </a:rPr>
              <a:t> </a:t>
            </a:r>
            <a:r>
              <a:rPr sz="2400" dirty="0">
                <a:latin typeface="Times New Roman"/>
                <a:cs typeface="Times New Roman"/>
              </a:rPr>
              <a:t>different</a:t>
            </a:r>
            <a:r>
              <a:rPr sz="2400" spc="110" dirty="0">
                <a:latin typeface="Times New Roman"/>
                <a:cs typeface="Times New Roman"/>
              </a:rPr>
              <a:t> </a:t>
            </a:r>
            <a:r>
              <a:rPr sz="2400" spc="-10" dirty="0">
                <a:latin typeface="Times New Roman"/>
                <a:cs typeface="Times New Roman"/>
              </a:rPr>
              <a:t>addressing 	modes.</a:t>
            </a:r>
            <a:endParaRPr sz="2400" dirty="0">
              <a:latin typeface="Times New Roman"/>
              <a:cs typeface="Times New Roman"/>
            </a:endParaRPr>
          </a:p>
          <a:p>
            <a:pPr marR="5080" algn="r">
              <a:lnSpc>
                <a:spcPct val="100000"/>
              </a:lnSpc>
              <a:spcBef>
                <a:spcPts val="409"/>
              </a:spcBef>
            </a:pPr>
            <a:r>
              <a:rPr sz="1800" b="1" dirty="0">
                <a:latin typeface="Calibri"/>
                <a:cs typeface="Calibri"/>
              </a:rPr>
              <a:t>8085</a:t>
            </a:r>
            <a:r>
              <a:rPr sz="1800" b="1" spc="-10" dirty="0">
                <a:latin typeface="Calibri"/>
                <a:cs typeface="Calibri"/>
              </a:rPr>
              <a:t> </a:t>
            </a:r>
            <a:r>
              <a:rPr sz="1800" b="1" dirty="0">
                <a:latin typeface="Calibri"/>
                <a:cs typeface="Calibri"/>
              </a:rPr>
              <a:t>Pin</a:t>
            </a:r>
            <a:r>
              <a:rPr sz="1800" b="1" spc="-10" dirty="0">
                <a:latin typeface="Calibri"/>
                <a:cs typeface="Calibri"/>
              </a:rPr>
              <a:t> Diagram</a:t>
            </a:r>
            <a:endParaRPr sz="1800" dirty="0">
              <a:latin typeface="Calibri"/>
              <a:cs typeface="Calibri"/>
            </a:endParaRPr>
          </a:p>
        </p:txBody>
      </p:sp>
    </p:spTree>
    <p:extLst>
      <p:ext uri="{BB962C8B-B14F-4D97-AF65-F5344CB8AC3E}">
        <p14:creationId xmlns:p14="http://schemas.microsoft.com/office/powerpoint/2010/main" val="186141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41605">
              <a:lnSpc>
                <a:spcPct val="100000"/>
              </a:lnSpc>
              <a:spcBef>
                <a:spcPts val="100"/>
              </a:spcBef>
            </a:pPr>
            <a:r>
              <a:rPr dirty="0"/>
              <a:t>8085</a:t>
            </a:r>
            <a:r>
              <a:rPr spc="-225" dirty="0"/>
              <a:t> </a:t>
            </a:r>
            <a:r>
              <a:rPr spc="-50" dirty="0"/>
              <a:t>INTRODUCTION</a:t>
            </a:r>
          </a:p>
        </p:txBody>
      </p:sp>
      <p:sp>
        <p:nvSpPr>
          <p:cNvPr id="3" name="object 3"/>
          <p:cNvSpPr txBox="1"/>
          <p:nvPr/>
        </p:nvSpPr>
        <p:spPr>
          <a:xfrm>
            <a:off x="1059484" y="1958151"/>
            <a:ext cx="10137775" cy="3220720"/>
          </a:xfrm>
          <a:prstGeom prst="rect">
            <a:avLst/>
          </a:prstGeom>
        </p:spPr>
        <p:txBody>
          <a:bodyPr vert="horz" wrap="square" lIns="0" tIns="154305" rIns="0" bIns="0" rtlCol="0">
            <a:spAutoFit/>
          </a:bodyPr>
          <a:lstStyle/>
          <a:p>
            <a:pPr marL="366395" indent="-328295">
              <a:lnSpc>
                <a:spcPct val="100000"/>
              </a:lnSpc>
              <a:spcBef>
                <a:spcPts val="1215"/>
              </a:spcBef>
              <a:buAutoNum type="arabicPlain" startAt="7"/>
              <a:tabLst>
                <a:tab pos="366395" algn="l"/>
              </a:tabLst>
            </a:pPr>
            <a:r>
              <a:rPr sz="2400" dirty="0">
                <a:latin typeface="Times New Roman"/>
                <a:cs typeface="Times New Roman"/>
              </a:rPr>
              <a:t>It</a:t>
            </a:r>
            <a:r>
              <a:rPr sz="2400" spc="-15" dirty="0">
                <a:latin typeface="Times New Roman"/>
                <a:cs typeface="Times New Roman"/>
              </a:rPr>
              <a:t> </a:t>
            </a:r>
            <a:r>
              <a:rPr sz="2400" dirty="0">
                <a:latin typeface="Times New Roman"/>
                <a:cs typeface="Times New Roman"/>
              </a:rPr>
              <a:t>provides</a:t>
            </a:r>
            <a:r>
              <a:rPr sz="2400" spc="-20" dirty="0">
                <a:latin typeface="Times New Roman"/>
                <a:cs typeface="Times New Roman"/>
              </a:rPr>
              <a:t> </a:t>
            </a:r>
            <a:r>
              <a:rPr sz="2400" dirty="0">
                <a:latin typeface="Times New Roman"/>
                <a:cs typeface="Times New Roman"/>
              </a:rPr>
              <a:t>16 address lines</a:t>
            </a:r>
            <a:r>
              <a:rPr sz="2400" spc="-20" dirty="0">
                <a:latin typeface="Times New Roman"/>
                <a:cs typeface="Times New Roman"/>
              </a:rPr>
              <a:t> </a:t>
            </a:r>
            <a:r>
              <a:rPr sz="2400" dirty="0">
                <a:latin typeface="Times New Roman"/>
                <a:cs typeface="Times New Roman"/>
              </a:rPr>
              <a:t>so</a:t>
            </a:r>
            <a:r>
              <a:rPr sz="2400" spc="-5" dirty="0">
                <a:latin typeface="Times New Roman"/>
                <a:cs typeface="Times New Roman"/>
              </a:rPr>
              <a:t> </a:t>
            </a:r>
            <a:r>
              <a:rPr sz="2400" dirty="0">
                <a:latin typeface="Times New Roman"/>
                <a:cs typeface="Times New Roman"/>
              </a:rPr>
              <a:t>it</a:t>
            </a:r>
            <a:r>
              <a:rPr sz="2400" spc="-10" dirty="0">
                <a:latin typeface="Times New Roman"/>
                <a:cs typeface="Times New Roman"/>
              </a:rPr>
              <a:t> </a:t>
            </a:r>
            <a:r>
              <a:rPr sz="2400" dirty="0">
                <a:latin typeface="Times New Roman"/>
                <a:cs typeface="Times New Roman"/>
              </a:rPr>
              <a:t>can</a:t>
            </a:r>
            <a:r>
              <a:rPr sz="2400" spc="-10" dirty="0">
                <a:latin typeface="Times New Roman"/>
                <a:cs typeface="Times New Roman"/>
              </a:rPr>
              <a:t> </a:t>
            </a:r>
            <a:r>
              <a:rPr sz="2400" dirty="0">
                <a:latin typeface="Times New Roman"/>
                <a:cs typeface="Times New Roman"/>
              </a:rPr>
              <a:t>access</a:t>
            </a:r>
            <a:r>
              <a:rPr sz="2400" spc="-25" dirty="0">
                <a:latin typeface="Times New Roman"/>
                <a:cs typeface="Times New Roman"/>
              </a:rPr>
              <a:t> </a:t>
            </a:r>
            <a:r>
              <a:rPr sz="2400" dirty="0">
                <a:latin typeface="Times New Roman"/>
                <a:cs typeface="Times New Roman"/>
              </a:rPr>
              <a:t>2</a:t>
            </a:r>
            <a:r>
              <a:rPr sz="2400" baseline="24305" dirty="0">
                <a:latin typeface="Times New Roman"/>
                <a:cs typeface="Times New Roman"/>
              </a:rPr>
              <a:t>16</a:t>
            </a:r>
            <a:r>
              <a:rPr sz="2400" spc="307" baseline="24305" dirty="0">
                <a:latin typeface="Times New Roman"/>
                <a:cs typeface="Times New Roman"/>
              </a:rPr>
              <a:t> </a:t>
            </a:r>
            <a:r>
              <a:rPr sz="2400" dirty="0">
                <a:latin typeface="Times New Roman"/>
                <a:cs typeface="Times New Roman"/>
              </a:rPr>
              <a:t>=64K</a:t>
            </a:r>
            <a:r>
              <a:rPr sz="2400" spc="-5" dirty="0">
                <a:latin typeface="Times New Roman"/>
                <a:cs typeface="Times New Roman"/>
              </a:rPr>
              <a:t> </a:t>
            </a:r>
            <a:r>
              <a:rPr sz="2400" dirty="0">
                <a:latin typeface="Times New Roman"/>
                <a:cs typeface="Times New Roman"/>
              </a:rPr>
              <a:t>bytes</a:t>
            </a:r>
            <a:r>
              <a:rPr sz="2400" spc="-10" dirty="0">
                <a:latin typeface="Times New Roman"/>
                <a:cs typeface="Times New Roman"/>
              </a:rPr>
              <a:t> </a:t>
            </a:r>
            <a:r>
              <a:rPr sz="2400" dirty="0">
                <a:latin typeface="Times New Roman"/>
                <a:cs typeface="Times New Roman"/>
              </a:rPr>
              <a:t>of</a:t>
            </a:r>
            <a:r>
              <a:rPr sz="2400" spc="-10" dirty="0">
                <a:latin typeface="Times New Roman"/>
                <a:cs typeface="Times New Roman"/>
              </a:rPr>
              <a:t> memory.</a:t>
            </a:r>
            <a:endParaRPr sz="2400" dirty="0">
              <a:latin typeface="Times New Roman"/>
              <a:cs typeface="Times New Roman"/>
            </a:endParaRPr>
          </a:p>
          <a:p>
            <a:pPr marL="366395" indent="-328295">
              <a:lnSpc>
                <a:spcPct val="100000"/>
              </a:lnSpc>
              <a:spcBef>
                <a:spcPts val="1120"/>
              </a:spcBef>
              <a:buAutoNum type="arabicPlain" startAt="7"/>
              <a:tabLst>
                <a:tab pos="366395" algn="l"/>
              </a:tabLst>
            </a:pPr>
            <a:r>
              <a:rPr sz="2400" dirty="0">
                <a:latin typeface="Times New Roman"/>
                <a:cs typeface="Times New Roman"/>
              </a:rPr>
              <a:t>It</a:t>
            </a:r>
            <a:r>
              <a:rPr sz="2400" spc="-15" dirty="0">
                <a:latin typeface="Times New Roman"/>
                <a:cs typeface="Times New Roman"/>
              </a:rPr>
              <a:t> </a:t>
            </a:r>
            <a:r>
              <a:rPr sz="2400" dirty="0">
                <a:latin typeface="Times New Roman"/>
                <a:cs typeface="Times New Roman"/>
              </a:rPr>
              <a:t>generates</a:t>
            </a:r>
            <a:r>
              <a:rPr sz="2400" spc="-30" dirty="0">
                <a:latin typeface="Times New Roman"/>
                <a:cs typeface="Times New Roman"/>
              </a:rPr>
              <a:t> </a:t>
            </a:r>
            <a:r>
              <a:rPr sz="2400" dirty="0">
                <a:latin typeface="Times New Roman"/>
                <a:cs typeface="Times New Roman"/>
              </a:rPr>
              <a:t>8</a:t>
            </a:r>
            <a:r>
              <a:rPr sz="2400" spc="-5" dirty="0">
                <a:latin typeface="Times New Roman"/>
                <a:cs typeface="Times New Roman"/>
              </a:rPr>
              <a:t> </a:t>
            </a:r>
            <a:r>
              <a:rPr sz="2400" dirty="0">
                <a:latin typeface="Times New Roman"/>
                <a:cs typeface="Times New Roman"/>
              </a:rPr>
              <a:t>bit</a:t>
            </a:r>
            <a:r>
              <a:rPr sz="2400" spc="-20" dirty="0">
                <a:latin typeface="Times New Roman"/>
                <a:cs typeface="Times New Roman"/>
              </a:rPr>
              <a:t> </a:t>
            </a:r>
            <a:r>
              <a:rPr sz="2400" dirty="0">
                <a:latin typeface="Times New Roman"/>
                <a:cs typeface="Times New Roman"/>
              </a:rPr>
              <a:t>I/O</a:t>
            </a:r>
            <a:r>
              <a:rPr sz="2400" spc="-10" dirty="0">
                <a:latin typeface="Times New Roman"/>
                <a:cs typeface="Times New Roman"/>
              </a:rPr>
              <a:t> </a:t>
            </a:r>
            <a:r>
              <a:rPr sz="2400" dirty="0">
                <a:latin typeface="Times New Roman"/>
                <a:cs typeface="Times New Roman"/>
              </a:rPr>
              <a:t>address</a:t>
            </a:r>
            <a:r>
              <a:rPr sz="2400" spc="-5" dirty="0">
                <a:latin typeface="Times New Roman"/>
                <a:cs typeface="Times New Roman"/>
              </a:rPr>
              <a:t> </a:t>
            </a:r>
            <a:r>
              <a:rPr sz="2400" dirty="0">
                <a:latin typeface="Times New Roman"/>
                <a:cs typeface="Times New Roman"/>
              </a:rPr>
              <a:t>so</a:t>
            </a:r>
            <a:r>
              <a:rPr sz="2400" spc="-10" dirty="0">
                <a:latin typeface="Times New Roman"/>
                <a:cs typeface="Times New Roman"/>
              </a:rPr>
              <a:t> </a:t>
            </a:r>
            <a:r>
              <a:rPr sz="2400" dirty="0">
                <a:latin typeface="Times New Roman"/>
                <a:cs typeface="Times New Roman"/>
              </a:rPr>
              <a:t>it</a:t>
            </a:r>
            <a:r>
              <a:rPr sz="2400" spc="-20" dirty="0">
                <a:latin typeface="Times New Roman"/>
                <a:cs typeface="Times New Roman"/>
              </a:rPr>
              <a:t> </a:t>
            </a:r>
            <a:r>
              <a:rPr sz="2400" dirty="0">
                <a:latin typeface="Times New Roman"/>
                <a:cs typeface="Times New Roman"/>
              </a:rPr>
              <a:t>can</a:t>
            </a:r>
            <a:r>
              <a:rPr sz="2400" spc="-15" dirty="0">
                <a:latin typeface="Times New Roman"/>
                <a:cs typeface="Times New Roman"/>
              </a:rPr>
              <a:t> </a:t>
            </a:r>
            <a:r>
              <a:rPr sz="2400" dirty="0">
                <a:latin typeface="Times New Roman"/>
                <a:cs typeface="Times New Roman"/>
              </a:rPr>
              <a:t>access</a:t>
            </a:r>
            <a:r>
              <a:rPr sz="2400" spc="-10" dirty="0">
                <a:latin typeface="Times New Roman"/>
                <a:cs typeface="Times New Roman"/>
              </a:rPr>
              <a:t> </a:t>
            </a:r>
            <a:r>
              <a:rPr sz="2400" dirty="0">
                <a:latin typeface="Times New Roman"/>
                <a:cs typeface="Times New Roman"/>
              </a:rPr>
              <a:t>2</a:t>
            </a:r>
            <a:r>
              <a:rPr sz="2400" baseline="24305" dirty="0">
                <a:latin typeface="Times New Roman"/>
                <a:cs typeface="Times New Roman"/>
              </a:rPr>
              <a:t>8</a:t>
            </a:r>
            <a:r>
              <a:rPr sz="2400" dirty="0">
                <a:latin typeface="Times New Roman"/>
                <a:cs typeface="Times New Roman"/>
              </a:rPr>
              <a:t>=256</a:t>
            </a:r>
            <a:r>
              <a:rPr sz="2400" spc="-20" dirty="0">
                <a:latin typeface="Times New Roman"/>
                <a:cs typeface="Times New Roman"/>
              </a:rPr>
              <a:t> </a:t>
            </a:r>
            <a:r>
              <a:rPr sz="2400" dirty="0">
                <a:latin typeface="Times New Roman"/>
                <a:cs typeface="Times New Roman"/>
              </a:rPr>
              <a:t>input</a:t>
            </a:r>
            <a:r>
              <a:rPr sz="2400" spc="-20" dirty="0">
                <a:latin typeface="Times New Roman"/>
                <a:cs typeface="Times New Roman"/>
              </a:rPr>
              <a:t> </a:t>
            </a:r>
            <a:r>
              <a:rPr sz="2400" spc="-10" dirty="0">
                <a:latin typeface="Times New Roman"/>
                <a:cs typeface="Times New Roman"/>
              </a:rPr>
              <a:t>ports.</a:t>
            </a:r>
            <a:endParaRPr sz="2400" dirty="0">
              <a:latin typeface="Times New Roman"/>
              <a:cs typeface="Times New Roman"/>
            </a:endParaRPr>
          </a:p>
          <a:p>
            <a:pPr marL="366395" indent="-328295">
              <a:lnSpc>
                <a:spcPct val="100000"/>
              </a:lnSpc>
              <a:spcBef>
                <a:spcPts val="1100"/>
              </a:spcBef>
              <a:buAutoNum type="arabicPlain" startAt="7"/>
              <a:tabLst>
                <a:tab pos="366395" algn="l"/>
              </a:tabLst>
            </a:pPr>
            <a:r>
              <a:rPr sz="2400" dirty="0">
                <a:latin typeface="Times New Roman"/>
                <a:cs typeface="Times New Roman"/>
              </a:rPr>
              <a:t>It</a:t>
            </a:r>
            <a:r>
              <a:rPr sz="2400" spc="-25" dirty="0">
                <a:latin typeface="Times New Roman"/>
                <a:cs typeface="Times New Roman"/>
              </a:rPr>
              <a:t> </a:t>
            </a:r>
            <a:r>
              <a:rPr sz="2400" dirty="0">
                <a:latin typeface="Times New Roman"/>
                <a:cs typeface="Times New Roman"/>
              </a:rPr>
              <a:t>provides</a:t>
            </a:r>
            <a:r>
              <a:rPr sz="2400" spc="-30" dirty="0">
                <a:latin typeface="Times New Roman"/>
                <a:cs typeface="Times New Roman"/>
              </a:rPr>
              <a:t> </a:t>
            </a:r>
            <a:r>
              <a:rPr sz="2400" dirty="0">
                <a:latin typeface="Times New Roman"/>
                <a:cs typeface="Times New Roman"/>
              </a:rPr>
              <a:t>5</a:t>
            </a:r>
            <a:r>
              <a:rPr sz="2400" spc="-10" dirty="0">
                <a:latin typeface="Times New Roman"/>
                <a:cs typeface="Times New Roman"/>
              </a:rPr>
              <a:t> </a:t>
            </a:r>
            <a:r>
              <a:rPr sz="2400" dirty="0">
                <a:latin typeface="Times New Roman"/>
                <a:cs typeface="Times New Roman"/>
              </a:rPr>
              <a:t>hardware</a:t>
            </a:r>
            <a:r>
              <a:rPr sz="2400" spc="-15" dirty="0">
                <a:latin typeface="Times New Roman"/>
                <a:cs typeface="Times New Roman"/>
              </a:rPr>
              <a:t> </a:t>
            </a:r>
            <a:r>
              <a:rPr sz="2400" dirty="0">
                <a:latin typeface="Times New Roman"/>
                <a:cs typeface="Times New Roman"/>
              </a:rPr>
              <a:t>interrupts</a:t>
            </a:r>
            <a:r>
              <a:rPr sz="2400" spc="-50" dirty="0">
                <a:latin typeface="Times New Roman"/>
                <a:cs typeface="Times New Roman"/>
              </a:rPr>
              <a:t> </a:t>
            </a:r>
            <a:r>
              <a:rPr sz="2400" dirty="0">
                <a:latin typeface="Times New Roman"/>
                <a:cs typeface="Times New Roman"/>
              </a:rPr>
              <a:t>:</a:t>
            </a:r>
            <a:r>
              <a:rPr sz="2400" spc="-55" dirty="0">
                <a:latin typeface="Times New Roman"/>
                <a:cs typeface="Times New Roman"/>
              </a:rPr>
              <a:t> </a:t>
            </a:r>
            <a:r>
              <a:rPr sz="2400" spc="-35" dirty="0">
                <a:latin typeface="Times New Roman"/>
                <a:cs typeface="Times New Roman"/>
              </a:rPr>
              <a:t>TRAP,</a:t>
            </a:r>
            <a:r>
              <a:rPr sz="2400" dirty="0">
                <a:latin typeface="Times New Roman"/>
                <a:cs typeface="Times New Roman"/>
              </a:rPr>
              <a:t> RST</a:t>
            </a:r>
            <a:r>
              <a:rPr sz="2400" spc="-50" dirty="0">
                <a:latin typeface="Times New Roman"/>
                <a:cs typeface="Times New Roman"/>
              </a:rPr>
              <a:t> </a:t>
            </a:r>
            <a:r>
              <a:rPr sz="2400" dirty="0">
                <a:latin typeface="Times New Roman"/>
                <a:cs typeface="Times New Roman"/>
              </a:rPr>
              <a:t>5.5,</a:t>
            </a:r>
            <a:r>
              <a:rPr sz="2400" spc="-10" dirty="0">
                <a:latin typeface="Times New Roman"/>
                <a:cs typeface="Times New Roman"/>
              </a:rPr>
              <a:t> </a:t>
            </a:r>
            <a:r>
              <a:rPr sz="2400" dirty="0">
                <a:latin typeface="Times New Roman"/>
                <a:cs typeface="Times New Roman"/>
              </a:rPr>
              <a:t>RST</a:t>
            </a:r>
            <a:r>
              <a:rPr sz="2400" spc="-50" dirty="0">
                <a:latin typeface="Times New Roman"/>
                <a:cs typeface="Times New Roman"/>
              </a:rPr>
              <a:t> </a:t>
            </a:r>
            <a:r>
              <a:rPr sz="2400" dirty="0">
                <a:latin typeface="Times New Roman"/>
                <a:cs typeface="Times New Roman"/>
              </a:rPr>
              <a:t>6.5,</a:t>
            </a:r>
            <a:r>
              <a:rPr sz="2400" spc="-10" dirty="0">
                <a:latin typeface="Times New Roman"/>
                <a:cs typeface="Times New Roman"/>
              </a:rPr>
              <a:t> </a:t>
            </a:r>
            <a:r>
              <a:rPr sz="2400" dirty="0">
                <a:latin typeface="Times New Roman"/>
                <a:cs typeface="Times New Roman"/>
              </a:rPr>
              <a:t>RST</a:t>
            </a:r>
            <a:r>
              <a:rPr sz="2400" spc="-50" dirty="0">
                <a:latin typeface="Times New Roman"/>
                <a:cs typeface="Times New Roman"/>
              </a:rPr>
              <a:t> </a:t>
            </a:r>
            <a:r>
              <a:rPr sz="2400" spc="-10" dirty="0">
                <a:latin typeface="Times New Roman"/>
                <a:cs typeface="Times New Roman"/>
              </a:rPr>
              <a:t>7.5,INTR.</a:t>
            </a:r>
            <a:endParaRPr sz="2400" dirty="0">
              <a:latin typeface="Times New Roman"/>
              <a:cs typeface="Times New Roman"/>
            </a:endParaRPr>
          </a:p>
          <a:p>
            <a:pPr marL="544830" marR="31115" indent="-507365">
              <a:lnSpc>
                <a:spcPts val="2590"/>
              </a:lnSpc>
              <a:spcBef>
                <a:spcPts val="1450"/>
              </a:spcBef>
              <a:buAutoNum type="arabicPlain" startAt="7"/>
              <a:tabLst>
                <a:tab pos="553085" algn="l"/>
              </a:tabLst>
            </a:pPr>
            <a:r>
              <a:rPr sz="2400" dirty="0">
                <a:latin typeface="Times New Roman"/>
                <a:cs typeface="Times New Roman"/>
              </a:rPr>
              <a:t>It</a:t>
            </a:r>
            <a:r>
              <a:rPr sz="2400" spc="185" dirty="0">
                <a:latin typeface="Times New Roman"/>
                <a:cs typeface="Times New Roman"/>
              </a:rPr>
              <a:t> </a:t>
            </a:r>
            <a:r>
              <a:rPr sz="2400" dirty="0">
                <a:latin typeface="Times New Roman"/>
                <a:cs typeface="Times New Roman"/>
              </a:rPr>
              <a:t>provides</a:t>
            </a:r>
            <a:r>
              <a:rPr sz="2400" spc="185" dirty="0">
                <a:latin typeface="Times New Roman"/>
                <a:cs typeface="Times New Roman"/>
              </a:rPr>
              <a:t> </a:t>
            </a:r>
            <a:r>
              <a:rPr sz="2400" dirty="0">
                <a:latin typeface="Times New Roman"/>
                <a:cs typeface="Times New Roman"/>
              </a:rPr>
              <a:t>Acc</a:t>
            </a:r>
            <a:r>
              <a:rPr sz="2400" spc="185" dirty="0">
                <a:latin typeface="Times New Roman"/>
                <a:cs typeface="Times New Roman"/>
              </a:rPr>
              <a:t> </a:t>
            </a:r>
            <a:r>
              <a:rPr sz="2400" dirty="0">
                <a:latin typeface="Times New Roman"/>
                <a:cs typeface="Times New Roman"/>
              </a:rPr>
              <a:t>(Accumulator),</a:t>
            </a:r>
            <a:r>
              <a:rPr sz="2400" spc="170" dirty="0">
                <a:latin typeface="Times New Roman"/>
                <a:cs typeface="Times New Roman"/>
              </a:rPr>
              <a:t> </a:t>
            </a:r>
            <a:r>
              <a:rPr sz="2400" dirty="0">
                <a:latin typeface="Times New Roman"/>
                <a:cs typeface="Times New Roman"/>
              </a:rPr>
              <a:t>one</a:t>
            </a:r>
            <a:r>
              <a:rPr sz="2400" spc="190" dirty="0">
                <a:latin typeface="Times New Roman"/>
                <a:cs typeface="Times New Roman"/>
              </a:rPr>
              <a:t> </a:t>
            </a:r>
            <a:r>
              <a:rPr sz="2400" dirty="0">
                <a:latin typeface="Times New Roman"/>
                <a:cs typeface="Times New Roman"/>
              </a:rPr>
              <a:t>flag</a:t>
            </a:r>
            <a:r>
              <a:rPr sz="2400" spc="180" dirty="0">
                <a:latin typeface="Times New Roman"/>
                <a:cs typeface="Times New Roman"/>
              </a:rPr>
              <a:t> </a:t>
            </a:r>
            <a:r>
              <a:rPr sz="2400" dirty="0">
                <a:latin typeface="Times New Roman"/>
                <a:cs typeface="Times New Roman"/>
              </a:rPr>
              <a:t>register,</a:t>
            </a:r>
            <a:r>
              <a:rPr sz="2400" spc="185" dirty="0">
                <a:latin typeface="Times New Roman"/>
                <a:cs typeface="Times New Roman"/>
              </a:rPr>
              <a:t> </a:t>
            </a:r>
            <a:r>
              <a:rPr sz="2400" dirty="0">
                <a:latin typeface="Times New Roman"/>
                <a:cs typeface="Times New Roman"/>
              </a:rPr>
              <a:t>6</a:t>
            </a:r>
            <a:r>
              <a:rPr sz="2400" spc="185" dirty="0">
                <a:latin typeface="Times New Roman"/>
                <a:cs typeface="Times New Roman"/>
              </a:rPr>
              <a:t> </a:t>
            </a:r>
            <a:r>
              <a:rPr sz="2400" dirty="0">
                <a:latin typeface="Times New Roman"/>
                <a:cs typeface="Times New Roman"/>
              </a:rPr>
              <a:t>general</a:t>
            </a:r>
            <a:r>
              <a:rPr sz="2400" spc="190" dirty="0">
                <a:latin typeface="Times New Roman"/>
                <a:cs typeface="Times New Roman"/>
              </a:rPr>
              <a:t> </a:t>
            </a:r>
            <a:r>
              <a:rPr sz="2400" dirty="0">
                <a:latin typeface="Times New Roman"/>
                <a:cs typeface="Times New Roman"/>
              </a:rPr>
              <a:t>purpose</a:t>
            </a:r>
            <a:r>
              <a:rPr sz="2400" spc="180" dirty="0">
                <a:latin typeface="Times New Roman"/>
                <a:cs typeface="Times New Roman"/>
              </a:rPr>
              <a:t> </a:t>
            </a:r>
            <a:r>
              <a:rPr sz="2400" spc="-10" dirty="0">
                <a:latin typeface="Times New Roman"/>
                <a:cs typeface="Times New Roman"/>
              </a:rPr>
              <a:t>registers 	</a:t>
            </a:r>
            <a:r>
              <a:rPr sz="2400" dirty="0">
                <a:latin typeface="Times New Roman"/>
                <a:cs typeface="Times New Roman"/>
              </a:rPr>
              <a:t>and</a:t>
            </a:r>
            <a:r>
              <a:rPr sz="2400" spc="-20" dirty="0">
                <a:latin typeface="Times New Roman"/>
                <a:cs typeface="Times New Roman"/>
              </a:rPr>
              <a:t> </a:t>
            </a:r>
            <a:r>
              <a:rPr sz="2400" dirty="0">
                <a:latin typeface="Times New Roman"/>
                <a:cs typeface="Times New Roman"/>
              </a:rPr>
              <a:t>two special</a:t>
            </a:r>
            <a:r>
              <a:rPr sz="2400" spc="-25" dirty="0">
                <a:latin typeface="Times New Roman"/>
                <a:cs typeface="Times New Roman"/>
              </a:rPr>
              <a:t> </a:t>
            </a:r>
            <a:r>
              <a:rPr sz="2400" dirty="0">
                <a:latin typeface="Times New Roman"/>
                <a:cs typeface="Times New Roman"/>
              </a:rPr>
              <a:t>purpose</a:t>
            </a:r>
            <a:r>
              <a:rPr sz="2400" spc="-10" dirty="0">
                <a:latin typeface="Times New Roman"/>
                <a:cs typeface="Times New Roman"/>
              </a:rPr>
              <a:t> registers(SP,PC).</a:t>
            </a:r>
            <a:endParaRPr sz="2400" dirty="0">
              <a:latin typeface="Times New Roman"/>
              <a:cs typeface="Times New Roman"/>
            </a:endParaRPr>
          </a:p>
          <a:p>
            <a:pPr marL="513080" marR="30480" indent="-475615">
              <a:lnSpc>
                <a:spcPts val="2590"/>
              </a:lnSpc>
              <a:spcBef>
                <a:spcPts val="1405"/>
              </a:spcBef>
              <a:buAutoNum type="arabicPlain" startAt="7"/>
              <a:tabLst>
                <a:tab pos="553085" algn="l"/>
                <a:tab pos="4808220" algn="l"/>
              </a:tabLst>
            </a:pPr>
            <a:r>
              <a:rPr sz="2400" dirty="0">
                <a:latin typeface="Times New Roman"/>
                <a:cs typeface="Times New Roman"/>
              </a:rPr>
              <a:t>It</a:t>
            </a:r>
            <a:r>
              <a:rPr sz="2400" spc="30" dirty="0">
                <a:latin typeface="Times New Roman"/>
                <a:cs typeface="Times New Roman"/>
              </a:rPr>
              <a:t> </a:t>
            </a:r>
            <a:r>
              <a:rPr sz="2400" dirty="0">
                <a:latin typeface="Times New Roman"/>
                <a:cs typeface="Times New Roman"/>
              </a:rPr>
              <a:t>provides</a:t>
            </a:r>
            <a:r>
              <a:rPr sz="2400" spc="30" dirty="0">
                <a:latin typeface="Times New Roman"/>
                <a:cs typeface="Times New Roman"/>
              </a:rPr>
              <a:t> </a:t>
            </a:r>
            <a:r>
              <a:rPr sz="2400" dirty="0">
                <a:latin typeface="Times New Roman"/>
                <a:cs typeface="Times New Roman"/>
              </a:rPr>
              <a:t>serial</a:t>
            </a:r>
            <a:r>
              <a:rPr sz="2400" spc="30" dirty="0">
                <a:latin typeface="Times New Roman"/>
                <a:cs typeface="Times New Roman"/>
              </a:rPr>
              <a:t> </a:t>
            </a:r>
            <a:r>
              <a:rPr sz="2400" dirty="0">
                <a:latin typeface="Times New Roman"/>
                <a:cs typeface="Times New Roman"/>
              </a:rPr>
              <a:t>lines</a:t>
            </a:r>
            <a:r>
              <a:rPr sz="2400" spc="30" dirty="0">
                <a:latin typeface="Times New Roman"/>
                <a:cs typeface="Times New Roman"/>
              </a:rPr>
              <a:t> </a:t>
            </a:r>
            <a:r>
              <a:rPr sz="2400" dirty="0">
                <a:latin typeface="Times New Roman"/>
                <a:cs typeface="Times New Roman"/>
              </a:rPr>
              <a:t>SID,</a:t>
            </a:r>
            <a:r>
              <a:rPr sz="2400" spc="30" dirty="0">
                <a:latin typeface="Times New Roman"/>
                <a:cs typeface="Times New Roman"/>
              </a:rPr>
              <a:t> </a:t>
            </a:r>
            <a:r>
              <a:rPr sz="2400" spc="-20" dirty="0">
                <a:latin typeface="Times New Roman"/>
                <a:cs typeface="Times New Roman"/>
              </a:rPr>
              <a:t>SOD.</a:t>
            </a:r>
            <a:r>
              <a:rPr sz="2400" dirty="0">
                <a:latin typeface="Times New Roman"/>
                <a:cs typeface="Times New Roman"/>
              </a:rPr>
              <a:t>	So</a:t>
            </a:r>
            <a:r>
              <a:rPr sz="2400" spc="35" dirty="0">
                <a:latin typeface="Times New Roman"/>
                <a:cs typeface="Times New Roman"/>
              </a:rPr>
              <a:t> </a:t>
            </a:r>
            <a:r>
              <a:rPr sz="2400" dirty="0">
                <a:latin typeface="Times New Roman"/>
                <a:cs typeface="Times New Roman"/>
              </a:rPr>
              <a:t>serial</a:t>
            </a:r>
            <a:r>
              <a:rPr sz="2400" spc="30" dirty="0">
                <a:latin typeface="Times New Roman"/>
                <a:cs typeface="Times New Roman"/>
              </a:rPr>
              <a:t> </a:t>
            </a:r>
            <a:r>
              <a:rPr sz="2400" dirty="0">
                <a:latin typeface="Times New Roman"/>
                <a:cs typeface="Times New Roman"/>
              </a:rPr>
              <a:t>peripherals</a:t>
            </a:r>
            <a:r>
              <a:rPr sz="2400" spc="35" dirty="0">
                <a:latin typeface="Times New Roman"/>
                <a:cs typeface="Times New Roman"/>
              </a:rPr>
              <a:t> </a:t>
            </a:r>
            <a:r>
              <a:rPr sz="2400" dirty="0">
                <a:latin typeface="Times New Roman"/>
                <a:cs typeface="Times New Roman"/>
              </a:rPr>
              <a:t>can</a:t>
            </a:r>
            <a:r>
              <a:rPr sz="2400" spc="20" dirty="0">
                <a:latin typeface="Times New Roman"/>
                <a:cs typeface="Times New Roman"/>
              </a:rPr>
              <a:t> </a:t>
            </a:r>
            <a:r>
              <a:rPr sz="2400" dirty="0">
                <a:latin typeface="Times New Roman"/>
                <a:cs typeface="Times New Roman"/>
              </a:rPr>
              <a:t>be</a:t>
            </a:r>
            <a:r>
              <a:rPr sz="2400" spc="30" dirty="0">
                <a:latin typeface="Times New Roman"/>
                <a:cs typeface="Times New Roman"/>
              </a:rPr>
              <a:t> </a:t>
            </a:r>
            <a:r>
              <a:rPr sz="2400" dirty="0">
                <a:latin typeface="Times New Roman"/>
                <a:cs typeface="Times New Roman"/>
              </a:rPr>
              <a:t>interfaced</a:t>
            </a:r>
            <a:r>
              <a:rPr sz="2400" spc="35" dirty="0">
                <a:latin typeface="Times New Roman"/>
                <a:cs typeface="Times New Roman"/>
              </a:rPr>
              <a:t> </a:t>
            </a:r>
            <a:r>
              <a:rPr sz="2400" spc="-20" dirty="0">
                <a:latin typeface="Times New Roman"/>
                <a:cs typeface="Times New Roman"/>
              </a:rPr>
              <a:t>with 	</a:t>
            </a:r>
            <a:r>
              <a:rPr sz="2400" dirty="0">
                <a:latin typeface="Times New Roman"/>
                <a:cs typeface="Times New Roman"/>
              </a:rPr>
              <a:t>8085</a:t>
            </a:r>
            <a:r>
              <a:rPr sz="2400" spc="-40" dirty="0">
                <a:latin typeface="Times New Roman"/>
                <a:cs typeface="Times New Roman"/>
              </a:rPr>
              <a:t> </a:t>
            </a:r>
            <a:r>
              <a:rPr sz="2400" spc="-10" dirty="0">
                <a:latin typeface="Times New Roman"/>
                <a:cs typeface="Times New Roman"/>
              </a:rPr>
              <a:t>directly.</a:t>
            </a:r>
            <a:endParaRPr sz="2400" dirty="0">
              <a:latin typeface="Times New Roman"/>
              <a:cs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76324" y="914146"/>
            <a:ext cx="4010025" cy="756920"/>
          </a:xfrm>
          <a:prstGeom prst="rect">
            <a:avLst/>
          </a:prstGeom>
        </p:spPr>
        <p:txBody>
          <a:bodyPr vert="horz" wrap="square" lIns="0" tIns="12700" rIns="0" bIns="0" rtlCol="0">
            <a:spAutoFit/>
          </a:bodyPr>
          <a:lstStyle/>
          <a:p>
            <a:pPr marL="12700">
              <a:lnSpc>
                <a:spcPct val="100000"/>
              </a:lnSpc>
              <a:spcBef>
                <a:spcPts val="100"/>
              </a:spcBef>
            </a:pPr>
            <a:r>
              <a:rPr dirty="0">
                <a:solidFill>
                  <a:srgbClr val="000000"/>
                </a:solidFill>
              </a:rPr>
              <a:t>The</a:t>
            </a:r>
            <a:r>
              <a:rPr spc="-215" dirty="0">
                <a:solidFill>
                  <a:srgbClr val="000000"/>
                </a:solidFill>
              </a:rPr>
              <a:t> </a:t>
            </a:r>
            <a:r>
              <a:rPr dirty="0">
                <a:solidFill>
                  <a:srgbClr val="000000"/>
                </a:solidFill>
              </a:rPr>
              <a:t>8085</a:t>
            </a:r>
            <a:r>
              <a:rPr spc="-215" dirty="0">
                <a:solidFill>
                  <a:srgbClr val="000000"/>
                </a:solidFill>
              </a:rPr>
              <a:t> </a:t>
            </a:r>
            <a:r>
              <a:rPr spc="-35" dirty="0">
                <a:solidFill>
                  <a:srgbClr val="000000"/>
                </a:solidFill>
              </a:rPr>
              <a:t>busses</a:t>
            </a:r>
          </a:p>
        </p:txBody>
      </p:sp>
      <p:sp>
        <p:nvSpPr>
          <p:cNvPr id="3" name="object 3"/>
          <p:cNvSpPr txBox="1"/>
          <p:nvPr/>
        </p:nvSpPr>
        <p:spPr>
          <a:xfrm>
            <a:off x="1101344" y="1909459"/>
            <a:ext cx="10039985" cy="4177665"/>
          </a:xfrm>
          <a:prstGeom prst="rect">
            <a:avLst/>
          </a:prstGeom>
        </p:spPr>
        <p:txBody>
          <a:bodyPr vert="horz" wrap="square" lIns="0" tIns="102870" rIns="0" bIns="0" rtlCol="0">
            <a:spAutoFit/>
          </a:bodyPr>
          <a:lstStyle/>
          <a:p>
            <a:pPr marL="402590" indent="-313690">
              <a:lnSpc>
                <a:spcPct val="100000"/>
              </a:lnSpc>
              <a:spcBef>
                <a:spcPts val="810"/>
              </a:spcBef>
              <a:buAutoNum type="arabicPlain"/>
              <a:tabLst>
                <a:tab pos="402590" algn="l"/>
              </a:tabLst>
            </a:pPr>
            <a:r>
              <a:rPr sz="2500" b="1" i="1" spc="-45" dirty="0">
                <a:latin typeface="Calibri"/>
                <a:cs typeface="Calibri"/>
              </a:rPr>
              <a:t>8085</a:t>
            </a:r>
            <a:r>
              <a:rPr sz="2500" b="1" i="1" spc="-85" dirty="0">
                <a:latin typeface="Calibri"/>
                <a:cs typeface="Calibri"/>
              </a:rPr>
              <a:t> </a:t>
            </a:r>
            <a:r>
              <a:rPr sz="2500" b="1" i="1" spc="-35" dirty="0">
                <a:latin typeface="Calibri"/>
                <a:cs typeface="Calibri"/>
              </a:rPr>
              <a:t>Address</a:t>
            </a:r>
            <a:r>
              <a:rPr sz="2500" b="1" i="1" spc="-65" dirty="0">
                <a:latin typeface="Calibri"/>
                <a:cs typeface="Calibri"/>
              </a:rPr>
              <a:t> </a:t>
            </a:r>
            <a:r>
              <a:rPr sz="2500" b="1" i="1" spc="-25" dirty="0">
                <a:latin typeface="Calibri"/>
                <a:cs typeface="Calibri"/>
              </a:rPr>
              <a:t>Bus</a:t>
            </a:r>
            <a:endParaRPr sz="2500" dirty="0">
              <a:latin typeface="Calibri"/>
              <a:cs typeface="Calibri"/>
            </a:endParaRPr>
          </a:p>
          <a:p>
            <a:pPr marL="431165" lvl="1" indent="-342265" algn="just">
              <a:lnSpc>
                <a:spcPct val="100000"/>
              </a:lnSpc>
              <a:spcBef>
                <a:spcPts val="655"/>
              </a:spcBef>
              <a:buFont typeface="Wingdings"/>
              <a:buChar char=""/>
              <a:tabLst>
                <a:tab pos="431165" algn="l"/>
              </a:tabLst>
            </a:pPr>
            <a:r>
              <a:rPr sz="2400" dirty="0">
                <a:latin typeface="Times New Roman"/>
                <a:cs typeface="Times New Roman"/>
              </a:rPr>
              <a:t>16</a:t>
            </a:r>
            <a:r>
              <a:rPr sz="2400" spc="-20" dirty="0">
                <a:latin typeface="Times New Roman"/>
                <a:cs typeface="Times New Roman"/>
              </a:rPr>
              <a:t> </a:t>
            </a:r>
            <a:r>
              <a:rPr sz="2400" dirty="0">
                <a:latin typeface="Times New Roman"/>
                <a:cs typeface="Times New Roman"/>
              </a:rPr>
              <a:t>bits</a:t>
            </a:r>
            <a:r>
              <a:rPr sz="2400" spc="-15" dirty="0">
                <a:latin typeface="Times New Roman"/>
                <a:cs typeface="Times New Roman"/>
              </a:rPr>
              <a:t> </a:t>
            </a:r>
            <a:r>
              <a:rPr sz="2400" dirty="0">
                <a:latin typeface="Times New Roman"/>
                <a:cs typeface="Times New Roman"/>
              </a:rPr>
              <a:t>wide</a:t>
            </a:r>
            <a:r>
              <a:rPr sz="2400" spc="-15" dirty="0">
                <a:latin typeface="Times New Roman"/>
                <a:cs typeface="Times New Roman"/>
              </a:rPr>
              <a:t> </a:t>
            </a:r>
            <a:r>
              <a:rPr sz="2400" dirty="0">
                <a:latin typeface="Times New Roman"/>
                <a:cs typeface="Times New Roman"/>
              </a:rPr>
              <a:t>(A</a:t>
            </a:r>
            <a:r>
              <a:rPr sz="2400" baseline="-20833" dirty="0">
                <a:latin typeface="Times New Roman"/>
                <a:cs typeface="Times New Roman"/>
              </a:rPr>
              <a:t>0</a:t>
            </a:r>
            <a:r>
              <a:rPr sz="2400" spc="112" baseline="-20833" dirty="0">
                <a:latin typeface="Times New Roman"/>
                <a:cs typeface="Times New Roman"/>
              </a:rPr>
              <a:t> </a:t>
            </a:r>
            <a:r>
              <a:rPr sz="2400" spc="-10" dirty="0">
                <a:latin typeface="Times New Roman"/>
                <a:cs typeface="Times New Roman"/>
              </a:rPr>
              <a:t>A</a:t>
            </a:r>
            <a:r>
              <a:rPr sz="2400" spc="-15" baseline="-20833" dirty="0">
                <a:latin typeface="Times New Roman"/>
                <a:cs typeface="Times New Roman"/>
              </a:rPr>
              <a:t>1</a:t>
            </a:r>
            <a:r>
              <a:rPr sz="2400" spc="-10" dirty="0">
                <a:latin typeface="Times New Roman"/>
                <a:cs typeface="Times New Roman"/>
              </a:rPr>
              <a:t>………A</a:t>
            </a:r>
            <a:r>
              <a:rPr sz="2400" spc="-15" baseline="-20833" dirty="0">
                <a:latin typeface="Times New Roman"/>
                <a:cs typeface="Times New Roman"/>
              </a:rPr>
              <a:t>15</a:t>
            </a:r>
            <a:r>
              <a:rPr sz="2400" spc="-10" dirty="0">
                <a:latin typeface="Times New Roman"/>
                <a:cs typeface="Times New Roman"/>
              </a:rPr>
              <a:t>)</a:t>
            </a:r>
            <a:endParaRPr sz="2400" dirty="0">
              <a:latin typeface="Times New Roman"/>
              <a:cs typeface="Times New Roman"/>
            </a:endParaRPr>
          </a:p>
          <a:p>
            <a:pPr marL="1346200" marR="68580" lvl="2" indent="-342900" algn="just">
              <a:lnSpc>
                <a:spcPct val="100000"/>
              </a:lnSpc>
              <a:spcBef>
                <a:spcPts val="600"/>
              </a:spcBef>
              <a:buFont typeface="Arial"/>
              <a:buChar char="•"/>
              <a:tabLst>
                <a:tab pos="1346200" algn="l"/>
              </a:tabLst>
            </a:pPr>
            <a:r>
              <a:rPr sz="2400" dirty="0">
                <a:latin typeface="Times New Roman"/>
                <a:cs typeface="Times New Roman"/>
              </a:rPr>
              <a:t>Therefore,</a:t>
            </a:r>
            <a:r>
              <a:rPr sz="2400" spc="490" dirty="0">
                <a:latin typeface="Times New Roman"/>
                <a:cs typeface="Times New Roman"/>
              </a:rPr>
              <a:t> </a:t>
            </a:r>
            <a:r>
              <a:rPr sz="2400" dirty="0">
                <a:latin typeface="Times New Roman"/>
                <a:cs typeface="Times New Roman"/>
              </a:rPr>
              <a:t>the</a:t>
            </a:r>
            <a:r>
              <a:rPr sz="2400" spc="484" dirty="0">
                <a:latin typeface="Times New Roman"/>
                <a:cs typeface="Times New Roman"/>
              </a:rPr>
              <a:t> </a:t>
            </a:r>
            <a:r>
              <a:rPr sz="2400" dirty="0">
                <a:latin typeface="Times New Roman"/>
                <a:cs typeface="Times New Roman"/>
              </a:rPr>
              <a:t>8085</a:t>
            </a:r>
            <a:r>
              <a:rPr sz="2400" spc="480" dirty="0">
                <a:latin typeface="Times New Roman"/>
                <a:cs typeface="Times New Roman"/>
              </a:rPr>
              <a:t> </a:t>
            </a:r>
            <a:r>
              <a:rPr sz="2400" dirty="0">
                <a:latin typeface="Times New Roman"/>
                <a:cs typeface="Times New Roman"/>
              </a:rPr>
              <a:t>can</a:t>
            </a:r>
            <a:r>
              <a:rPr sz="2400" spc="490" dirty="0">
                <a:latin typeface="Times New Roman"/>
                <a:cs typeface="Times New Roman"/>
              </a:rPr>
              <a:t> </a:t>
            </a:r>
            <a:r>
              <a:rPr sz="2400" dirty="0">
                <a:latin typeface="Times New Roman"/>
                <a:cs typeface="Times New Roman"/>
              </a:rPr>
              <a:t>access</a:t>
            </a:r>
            <a:r>
              <a:rPr sz="2400" spc="470" dirty="0">
                <a:latin typeface="Times New Roman"/>
                <a:cs typeface="Times New Roman"/>
              </a:rPr>
              <a:t> </a:t>
            </a:r>
            <a:r>
              <a:rPr sz="2400" dirty="0">
                <a:latin typeface="Times New Roman"/>
                <a:cs typeface="Times New Roman"/>
              </a:rPr>
              <a:t>locations</a:t>
            </a:r>
            <a:r>
              <a:rPr sz="2400" spc="490" dirty="0">
                <a:latin typeface="Times New Roman"/>
                <a:cs typeface="Times New Roman"/>
              </a:rPr>
              <a:t> </a:t>
            </a:r>
            <a:r>
              <a:rPr sz="2400" dirty="0">
                <a:latin typeface="Times New Roman"/>
                <a:cs typeface="Times New Roman"/>
              </a:rPr>
              <a:t>with</a:t>
            </a:r>
            <a:r>
              <a:rPr sz="2400" spc="480" dirty="0">
                <a:latin typeface="Times New Roman"/>
                <a:cs typeface="Times New Roman"/>
              </a:rPr>
              <a:t> </a:t>
            </a:r>
            <a:r>
              <a:rPr sz="2400" dirty="0">
                <a:latin typeface="Times New Roman"/>
                <a:cs typeface="Times New Roman"/>
              </a:rPr>
              <a:t>numbers</a:t>
            </a:r>
            <a:r>
              <a:rPr sz="2400" spc="484" dirty="0">
                <a:latin typeface="Times New Roman"/>
                <a:cs typeface="Times New Roman"/>
              </a:rPr>
              <a:t> </a:t>
            </a:r>
            <a:r>
              <a:rPr sz="2400" dirty="0">
                <a:latin typeface="Times New Roman"/>
                <a:cs typeface="Times New Roman"/>
              </a:rPr>
              <a:t>from</a:t>
            </a:r>
            <a:r>
              <a:rPr sz="2400" spc="465" dirty="0">
                <a:latin typeface="Times New Roman"/>
                <a:cs typeface="Times New Roman"/>
              </a:rPr>
              <a:t> </a:t>
            </a:r>
            <a:r>
              <a:rPr sz="2400" dirty="0">
                <a:latin typeface="Times New Roman"/>
                <a:cs typeface="Times New Roman"/>
              </a:rPr>
              <a:t>(0</a:t>
            </a:r>
            <a:r>
              <a:rPr sz="2400" spc="484" dirty="0">
                <a:latin typeface="Times New Roman"/>
                <a:cs typeface="Times New Roman"/>
              </a:rPr>
              <a:t> </a:t>
            </a:r>
            <a:r>
              <a:rPr sz="2400" spc="-25" dirty="0">
                <a:latin typeface="Times New Roman"/>
                <a:cs typeface="Times New Roman"/>
              </a:rPr>
              <a:t>to </a:t>
            </a:r>
            <a:r>
              <a:rPr sz="2400" dirty="0">
                <a:latin typeface="Times New Roman"/>
                <a:cs typeface="Times New Roman"/>
              </a:rPr>
              <a:t>65,536).</a:t>
            </a:r>
            <a:r>
              <a:rPr sz="2400" spc="-20" dirty="0">
                <a:latin typeface="Times New Roman"/>
                <a:cs typeface="Times New Roman"/>
              </a:rPr>
              <a:t> </a:t>
            </a:r>
            <a:r>
              <a:rPr sz="2400" dirty="0">
                <a:latin typeface="Times New Roman"/>
                <a:cs typeface="Times New Roman"/>
              </a:rPr>
              <a:t>Or,</a:t>
            </a:r>
            <a:r>
              <a:rPr sz="2400" spc="-15" dirty="0">
                <a:latin typeface="Times New Roman"/>
                <a:cs typeface="Times New Roman"/>
              </a:rPr>
              <a:t> </a:t>
            </a:r>
            <a:r>
              <a:rPr sz="2400" dirty="0">
                <a:latin typeface="Times New Roman"/>
                <a:cs typeface="Times New Roman"/>
              </a:rPr>
              <a:t>the</a:t>
            </a:r>
            <a:r>
              <a:rPr sz="2400" spc="-15" dirty="0">
                <a:latin typeface="Times New Roman"/>
                <a:cs typeface="Times New Roman"/>
              </a:rPr>
              <a:t> </a:t>
            </a:r>
            <a:r>
              <a:rPr sz="2400" dirty="0">
                <a:latin typeface="Times New Roman"/>
                <a:cs typeface="Times New Roman"/>
              </a:rPr>
              <a:t>8085</a:t>
            </a:r>
            <a:r>
              <a:rPr sz="2400" spc="-10" dirty="0">
                <a:latin typeface="Times New Roman"/>
                <a:cs typeface="Times New Roman"/>
              </a:rPr>
              <a:t> </a:t>
            </a:r>
            <a:r>
              <a:rPr sz="2400" dirty="0">
                <a:latin typeface="Times New Roman"/>
                <a:cs typeface="Times New Roman"/>
              </a:rPr>
              <a:t>can</a:t>
            </a:r>
            <a:r>
              <a:rPr sz="2400" spc="-25" dirty="0">
                <a:latin typeface="Times New Roman"/>
                <a:cs typeface="Times New Roman"/>
              </a:rPr>
              <a:t> </a:t>
            </a:r>
            <a:r>
              <a:rPr sz="2400" dirty="0">
                <a:latin typeface="Times New Roman"/>
                <a:cs typeface="Times New Roman"/>
              </a:rPr>
              <a:t>access</a:t>
            </a:r>
            <a:r>
              <a:rPr sz="2400" spc="-30" dirty="0">
                <a:latin typeface="Times New Roman"/>
                <a:cs typeface="Times New Roman"/>
              </a:rPr>
              <a:t> </a:t>
            </a:r>
            <a:r>
              <a:rPr sz="2400" dirty="0">
                <a:latin typeface="Times New Roman"/>
                <a:cs typeface="Times New Roman"/>
              </a:rPr>
              <a:t>a</a:t>
            </a:r>
            <a:r>
              <a:rPr sz="2400" spc="-10" dirty="0">
                <a:latin typeface="Times New Roman"/>
                <a:cs typeface="Times New Roman"/>
              </a:rPr>
              <a:t> </a:t>
            </a:r>
            <a:r>
              <a:rPr sz="2400" dirty="0">
                <a:latin typeface="Times New Roman"/>
                <a:cs typeface="Times New Roman"/>
              </a:rPr>
              <a:t>total</a:t>
            </a:r>
            <a:r>
              <a:rPr sz="2400" spc="-35" dirty="0">
                <a:latin typeface="Times New Roman"/>
                <a:cs typeface="Times New Roman"/>
              </a:rPr>
              <a:t> </a:t>
            </a:r>
            <a:r>
              <a:rPr sz="2400" dirty="0">
                <a:latin typeface="Times New Roman"/>
                <a:cs typeface="Times New Roman"/>
              </a:rPr>
              <a:t>of</a:t>
            </a:r>
            <a:r>
              <a:rPr sz="2400" spc="-10" dirty="0">
                <a:latin typeface="Times New Roman"/>
                <a:cs typeface="Times New Roman"/>
              </a:rPr>
              <a:t> </a:t>
            </a:r>
            <a:r>
              <a:rPr sz="2400" dirty="0">
                <a:latin typeface="Times New Roman"/>
                <a:cs typeface="Times New Roman"/>
              </a:rPr>
              <a:t>64K </a:t>
            </a:r>
            <a:r>
              <a:rPr sz="2400" spc="-10" dirty="0">
                <a:latin typeface="Times New Roman"/>
                <a:cs typeface="Times New Roman"/>
              </a:rPr>
              <a:t>addresses.</a:t>
            </a:r>
            <a:endParaRPr sz="2400" dirty="0">
              <a:latin typeface="Times New Roman"/>
              <a:cs typeface="Times New Roman"/>
            </a:endParaRPr>
          </a:p>
          <a:p>
            <a:pPr marL="431165" lvl="1" indent="-342265" algn="just">
              <a:lnSpc>
                <a:spcPct val="100000"/>
              </a:lnSpc>
              <a:spcBef>
                <a:spcPts val="605"/>
              </a:spcBef>
              <a:buFont typeface="Wingdings"/>
              <a:buChar char=""/>
              <a:tabLst>
                <a:tab pos="431165" algn="l"/>
              </a:tabLst>
            </a:pPr>
            <a:r>
              <a:rPr sz="2400" spc="-10" dirty="0">
                <a:latin typeface="Times New Roman"/>
                <a:cs typeface="Times New Roman"/>
              </a:rPr>
              <a:t>“Unidirectional”.</a:t>
            </a:r>
            <a:endParaRPr sz="2400" dirty="0">
              <a:latin typeface="Times New Roman"/>
              <a:cs typeface="Times New Roman"/>
            </a:endParaRPr>
          </a:p>
          <a:p>
            <a:pPr marL="1346200" marR="71120" lvl="2" indent="-342900" algn="just">
              <a:lnSpc>
                <a:spcPct val="100000"/>
              </a:lnSpc>
              <a:spcBef>
                <a:spcPts val="600"/>
              </a:spcBef>
              <a:buFont typeface="Arial"/>
              <a:buChar char="•"/>
              <a:tabLst>
                <a:tab pos="1346200" algn="l"/>
              </a:tabLst>
            </a:pPr>
            <a:r>
              <a:rPr sz="2400" dirty="0">
                <a:latin typeface="Times New Roman"/>
                <a:cs typeface="Times New Roman"/>
              </a:rPr>
              <a:t>Information</a:t>
            </a:r>
            <a:r>
              <a:rPr sz="2400" spc="185" dirty="0">
                <a:latin typeface="Times New Roman"/>
                <a:cs typeface="Times New Roman"/>
              </a:rPr>
              <a:t> </a:t>
            </a:r>
            <a:r>
              <a:rPr sz="2400" dirty="0">
                <a:latin typeface="Times New Roman"/>
                <a:cs typeface="Times New Roman"/>
              </a:rPr>
              <a:t>flows</a:t>
            </a:r>
            <a:r>
              <a:rPr sz="2400" spc="204" dirty="0">
                <a:latin typeface="Times New Roman"/>
                <a:cs typeface="Times New Roman"/>
              </a:rPr>
              <a:t> </a:t>
            </a:r>
            <a:r>
              <a:rPr sz="2400" dirty="0">
                <a:latin typeface="Times New Roman"/>
                <a:cs typeface="Times New Roman"/>
              </a:rPr>
              <a:t>out</a:t>
            </a:r>
            <a:r>
              <a:rPr sz="2400" spc="210" dirty="0">
                <a:latin typeface="Times New Roman"/>
                <a:cs typeface="Times New Roman"/>
              </a:rPr>
              <a:t> </a:t>
            </a:r>
            <a:r>
              <a:rPr sz="2400" dirty="0">
                <a:latin typeface="Times New Roman"/>
                <a:cs typeface="Times New Roman"/>
              </a:rPr>
              <a:t>of</a:t>
            </a:r>
            <a:r>
              <a:rPr sz="2400" spc="210" dirty="0">
                <a:latin typeface="Times New Roman"/>
                <a:cs typeface="Times New Roman"/>
              </a:rPr>
              <a:t> </a:t>
            </a:r>
            <a:r>
              <a:rPr sz="2400" dirty="0">
                <a:latin typeface="Times New Roman"/>
                <a:cs typeface="Times New Roman"/>
              </a:rPr>
              <a:t>the</a:t>
            </a:r>
            <a:r>
              <a:rPr sz="2400" spc="210" dirty="0">
                <a:latin typeface="Times New Roman"/>
                <a:cs typeface="Times New Roman"/>
              </a:rPr>
              <a:t> </a:t>
            </a:r>
            <a:r>
              <a:rPr sz="2400" dirty="0">
                <a:latin typeface="Times New Roman"/>
                <a:cs typeface="Times New Roman"/>
              </a:rPr>
              <a:t>microprocessor</a:t>
            </a:r>
            <a:r>
              <a:rPr sz="2400" spc="220" dirty="0">
                <a:latin typeface="Times New Roman"/>
                <a:cs typeface="Times New Roman"/>
              </a:rPr>
              <a:t> </a:t>
            </a:r>
            <a:r>
              <a:rPr sz="2400" dirty="0">
                <a:latin typeface="Times New Roman"/>
                <a:cs typeface="Times New Roman"/>
              </a:rPr>
              <a:t>and</a:t>
            </a:r>
            <a:r>
              <a:rPr sz="2400" spc="195" dirty="0">
                <a:latin typeface="Times New Roman"/>
                <a:cs typeface="Times New Roman"/>
              </a:rPr>
              <a:t> </a:t>
            </a:r>
            <a:r>
              <a:rPr sz="2400" dirty="0">
                <a:latin typeface="Times New Roman"/>
                <a:cs typeface="Times New Roman"/>
              </a:rPr>
              <a:t>into</a:t>
            </a:r>
            <a:r>
              <a:rPr sz="2400" spc="195" dirty="0">
                <a:latin typeface="Times New Roman"/>
                <a:cs typeface="Times New Roman"/>
              </a:rPr>
              <a:t> </a:t>
            </a:r>
            <a:r>
              <a:rPr sz="2400" dirty="0">
                <a:latin typeface="Times New Roman"/>
                <a:cs typeface="Times New Roman"/>
              </a:rPr>
              <a:t>the</a:t>
            </a:r>
            <a:r>
              <a:rPr sz="2400" spc="204" dirty="0">
                <a:latin typeface="Times New Roman"/>
                <a:cs typeface="Times New Roman"/>
              </a:rPr>
              <a:t> </a:t>
            </a:r>
            <a:r>
              <a:rPr sz="2400" dirty="0">
                <a:latin typeface="Times New Roman"/>
                <a:cs typeface="Times New Roman"/>
              </a:rPr>
              <a:t>memory</a:t>
            </a:r>
            <a:r>
              <a:rPr sz="2400" spc="215" dirty="0">
                <a:latin typeface="Times New Roman"/>
                <a:cs typeface="Times New Roman"/>
              </a:rPr>
              <a:t> </a:t>
            </a:r>
            <a:r>
              <a:rPr sz="2400" spc="-25" dirty="0">
                <a:latin typeface="Times New Roman"/>
                <a:cs typeface="Times New Roman"/>
              </a:rPr>
              <a:t>or </a:t>
            </a:r>
            <a:r>
              <a:rPr sz="2400" spc="-10" dirty="0">
                <a:latin typeface="Times New Roman"/>
                <a:cs typeface="Times New Roman"/>
              </a:rPr>
              <a:t>peripherals.</a:t>
            </a:r>
            <a:endParaRPr sz="2400" dirty="0">
              <a:latin typeface="Times New Roman"/>
              <a:cs typeface="Times New Roman"/>
            </a:endParaRPr>
          </a:p>
          <a:p>
            <a:pPr marL="431800" marR="67945" lvl="1" indent="-342900" algn="just">
              <a:lnSpc>
                <a:spcPct val="100000"/>
              </a:lnSpc>
              <a:spcBef>
                <a:spcPts val="600"/>
              </a:spcBef>
              <a:buFont typeface="Wingdings"/>
              <a:buChar char=""/>
              <a:tabLst>
                <a:tab pos="431800" algn="l"/>
              </a:tabLst>
            </a:pPr>
            <a:r>
              <a:rPr sz="2400" dirty="0">
                <a:latin typeface="Times New Roman"/>
                <a:cs typeface="Times New Roman"/>
              </a:rPr>
              <a:t>When</a:t>
            </a:r>
            <a:r>
              <a:rPr sz="2400" spc="195" dirty="0">
                <a:latin typeface="Times New Roman"/>
                <a:cs typeface="Times New Roman"/>
              </a:rPr>
              <a:t> </a:t>
            </a:r>
            <a:r>
              <a:rPr sz="2400" dirty="0">
                <a:latin typeface="Times New Roman"/>
                <a:cs typeface="Times New Roman"/>
              </a:rPr>
              <a:t>the</a:t>
            </a:r>
            <a:r>
              <a:rPr sz="2400" spc="204" dirty="0">
                <a:latin typeface="Times New Roman"/>
                <a:cs typeface="Times New Roman"/>
              </a:rPr>
              <a:t> </a:t>
            </a:r>
            <a:r>
              <a:rPr sz="2400" dirty="0">
                <a:latin typeface="Times New Roman"/>
                <a:cs typeface="Times New Roman"/>
              </a:rPr>
              <a:t>8085</a:t>
            </a:r>
            <a:r>
              <a:rPr sz="2400" spc="204" dirty="0">
                <a:latin typeface="Times New Roman"/>
                <a:cs typeface="Times New Roman"/>
              </a:rPr>
              <a:t> </a:t>
            </a:r>
            <a:r>
              <a:rPr sz="2400" dirty="0">
                <a:latin typeface="Times New Roman"/>
                <a:cs typeface="Times New Roman"/>
              </a:rPr>
              <a:t>wants</a:t>
            </a:r>
            <a:r>
              <a:rPr sz="2400" spc="195" dirty="0">
                <a:latin typeface="Times New Roman"/>
                <a:cs typeface="Times New Roman"/>
              </a:rPr>
              <a:t> </a:t>
            </a:r>
            <a:r>
              <a:rPr sz="2400" dirty="0">
                <a:latin typeface="Times New Roman"/>
                <a:cs typeface="Times New Roman"/>
              </a:rPr>
              <a:t>to</a:t>
            </a:r>
            <a:r>
              <a:rPr sz="2400" spc="204" dirty="0">
                <a:latin typeface="Times New Roman"/>
                <a:cs typeface="Times New Roman"/>
              </a:rPr>
              <a:t> </a:t>
            </a:r>
            <a:r>
              <a:rPr sz="2400" dirty="0">
                <a:latin typeface="Times New Roman"/>
                <a:cs typeface="Times New Roman"/>
              </a:rPr>
              <a:t>access</a:t>
            </a:r>
            <a:r>
              <a:rPr sz="2400" spc="195" dirty="0">
                <a:latin typeface="Times New Roman"/>
                <a:cs typeface="Times New Roman"/>
              </a:rPr>
              <a:t> </a:t>
            </a:r>
            <a:r>
              <a:rPr sz="2400" dirty="0">
                <a:latin typeface="Times New Roman"/>
                <a:cs typeface="Times New Roman"/>
              </a:rPr>
              <a:t>a</a:t>
            </a:r>
            <a:r>
              <a:rPr sz="2400" spc="210" dirty="0">
                <a:latin typeface="Times New Roman"/>
                <a:cs typeface="Times New Roman"/>
              </a:rPr>
              <a:t> </a:t>
            </a:r>
            <a:r>
              <a:rPr sz="2400" dirty="0">
                <a:latin typeface="Times New Roman"/>
                <a:cs typeface="Times New Roman"/>
              </a:rPr>
              <a:t>peripheral</a:t>
            </a:r>
            <a:r>
              <a:rPr sz="2400" spc="210" dirty="0">
                <a:latin typeface="Times New Roman"/>
                <a:cs typeface="Times New Roman"/>
              </a:rPr>
              <a:t> </a:t>
            </a:r>
            <a:r>
              <a:rPr sz="2400" dirty="0">
                <a:latin typeface="Times New Roman"/>
                <a:cs typeface="Times New Roman"/>
              </a:rPr>
              <a:t>or</a:t>
            </a:r>
            <a:r>
              <a:rPr sz="2400" spc="185" dirty="0">
                <a:latin typeface="Times New Roman"/>
                <a:cs typeface="Times New Roman"/>
              </a:rPr>
              <a:t> </a:t>
            </a:r>
            <a:r>
              <a:rPr sz="2400" dirty="0">
                <a:latin typeface="Times New Roman"/>
                <a:cs typeface="Times New Roman"/>
              </a:rPr>
              <a:t>a</a:t>
            </a:r>
            <a:r>
              <a:rPr sz="2400" spc="204" dirty="0">
                <a:latin typeface="Times New Roman"/>
                <a:cs typeface="Times New Roman"/>
              </a:rPr>
              <a:t> </a:t>
            </a:r>
            <a:r>
              <a:rPr sz="2400" dirty="0">
                <a:latin typeface="Times New Roman"/>
                <a:cs typeface="Times New Roman"/>
              </a:rPr>
              <a:t>memory</a:t>
            </a:r>
            <a:r>
              <a:rPr sz="2400" spc="210" dirty="0">
                <a:latin typeface="Times New Roman"/>
                <a:cs typeface="Times New Roman"/>
              </a:rPr>
              <a:t> </a:t>
            </a:r>
            <a:r>
              <a:rPr sz="2400" dirty="0">
                <a:latin typeface="Times New Roman"/>
                <a:cs typeface="Times New Roman"/>
              </a:rPr>
              <a:t>location,</a:t>
            </a:r>
            <a:r>
              <a:rPr sz="2400" spc="195" dirty="0">
                <a:latin typeface="Times New Roman"/>
                <a:cs typeface="Times New Roman"/>
              </a:rPr>
              <a:t> </a:t>
            </a:r>
            <a:r>
              <a:rPr sz="2400" dirty="0">
                <a:latin typeface="Times New Roman"/>
                <a:cs typeface="Times New Roman"/>
              </a:rPr>
              <a:t>it</a:t>
            </a:r>
            <a:r>
              <a:rPr sz="2400" spc="204" dirty="0">
                <a:latin typeface="Times New Roman"/>
                <a:cs typeface="Times New Roman"/>
              </a:rPr>
              <a:t> </a:t>
            </a:r>
            <a:r>
              <a:rPr sz="2400" spc="-10" dirty="0">
                <a:latin typeface="Times New Roman"/>
                <a:cs typeface="Times New Roman"/>
              </a:rPr>
              <a:t>places </a:t>
            </a:r>
            <a:r>
              <a:rPr sz="2400" dirty="0">
                <a:latin typeface="Times New Roman"/>
                <a:cs typeface="Times New Roman"/>
              </a:rPr>
              <a:t>the</a:t>
            </a:r>
            <a:r>
              <a:rPr sz="2400" spc="200" dirty="0">
                <a:latin typeface="Times New Roman"/>
                <a:cs typeface="Times New Roman"/>
              </a:rPr>
              <a:t> </a:t>
            </a:r>
            <a:r>
              <a:rPr sz="2400" spc="-10" dirty="0">
                <a:latin typeface="Times New Roman"/>
                <a:cs typeface="Times New Roman"/>
              </a:rPr>
              <a:t>16-</a:t>
            </a:r>
            <a:r>
              <a:rPr sz="2400" dirty="0">
                <a:latin typeface="Times New Roman"/>
                <a:cs typeface="Times New Roman"/>
              </a:rPr>
              <a:t>bit</a:t>
            </a:r>
            <a:r>
              <a:rPr sz="2400" spc="204" dirty="0">
                <a:latin typeface="Times New Roman"/>
                <a:cs typeface="Times New Roman"/>
              </a:rPr>
              <a:t> </a:t>
            </a:r>
            <a:r>
              <a:rPr sz="2400" dirty="0">
                <a:latin typeface="Times New Roman"/>
                <a:cs typeface="Times New Roman"/>
              </a:rPr>
              <a:t>address</a:t>
            </a:r>
            <a:r>
              <a:rPr sz="2400" spc="215" dirty="0">
                <a:latin typeface="Times New Roman"/>
                <a:cs typeface="Times New Roman"/>
              </a:rPr>
              <a:t> </a:t>
            </a:r>
            <a:r>
              <a:rPr sz="2400" dirty="0">
                <a:latin typeface="Times New Roman"/>
                <a:cs typeface="Times New Roman"/>
              </a:rPr>
              <a:t>on</a:t>
            </a:r>
            <a:r>
              <a:rPr sz="2400" spc="195" dirty="0">
                <a:latin typeface="Times New Roman"/>
                <a:cs typeface="Times New Roman"/>
              </a:rPr>
              <a:t> </a:t>
            </a:r>
            <a:r>
              <a:rPr sz="2400" dirty="0">
                <a:latin typeface="Times New Roman"/>
                <a:cs typeface="Times New Roman"/>
              </a:rPr>
              <a:t>the</a:t>
            </a:r>
            <a:r>
              <a:rPr sz="2400" spc="210" dirty="0">
                <a:latin typeface="Times New Roman"/>
                <a:cs typeface="Times New Roman"/>
              </a:rPr>
              <a:t> </a:t>
            </a:r>
            <a:r>
              <a:rPr sz="2400" dirty="0">
                <a:latin typeface="Times New Roman"/>
                <a:cs typeface="Times New Roman"/>
              </a:rPr>
              <a:t>address</a:t>
            </a:r>
            <a:r>
              <a:rPr sz="2400" spc="215" dirty="0">
                <a:latin typeface="Times New Roman"/>
                <a:cs typeface="Times New Roman"/>
              </a:rPr>
              <a:t> </a:t>
            </a:r>
            <a:r>
              <a:rPr sz="2400" dirty="0">
                <a:latin typeface="Times New Roman"/>
                <a:cs typeface="Times New Roman"/>
              </a:rPr>
              <a:t>bus</a:t>
            </a:r>
            <a:r>
              <a:rPr sz="2400" spc="204" dirty="0">
                <a:latin typeface="Times New Roman"/>
                <a:cs typeface="Times New Roman"/>
              </a:rPr>
              <a:t> </a:t>
            </a:r>
            <a:r>
              <a:rPr sz="2400" dirty="0">
                <a:latin typeface="Times New Roman"/>
                <a:cs typeface="Times New Roman"/>
              </a:rPr>
              <a:t>and</a:t>
            </a:r>
            <a:r>
              <a:rPr sz="2400" spc="210" dirty="0">
                <a:latin typeface="Times New Roman"/>
                <a:cs typeface="Times New Roman"/>
              </a:rPr>
              <a:t> </a:t>
            </a:r>
            <a:r>
              <a:rPr sz="2400" dirty="0">
                <a:latin typeface="Times New Roman"/>
                <a:cs typeface="Times New Roman"/>
              </a:rPr>
              <a:t>then</a:t>
            </a:r>
            <a:r>
              <a:rPr sz="2400" spc="200" dirty="0">
                <a:latin typeface="Times New Roman"/>
                <a:cs typeface="Times New Roman"/>
              </a:rPr>
              <a:t> </a:t>
            </a:r>
            <a:r>
              <a:rPr sz="2400" dirty="0">
                <a:latin typeface="Times New Roman"/>
                <a:cs typeface="Times New Roman"/>
              </a:rPr>
              <a:t>sends</a:t>
            </a:r>
            <a:r>
              <a:rPr sz="2400" spc="210" dirty="0">
                <a:latin typeface="Times New Roman"/>
                <a:cs typeface="Times New Roman"/>
              </a:rPr>
              <a:t> </a:t>
            </a:r>
            <a:r>
              <a:rPr sz="2400" dirty="0">
                <a:latin typeface="Times New Roman"/>
                <a:cs typeface="Times New Roman"/>
              </a:rPr>
              <a:t>the</a:t>
            </a:r>
            <a:r>
              <a:rPr sz="2400" spc="210" dirty="0">
                <a:latin typeface="Times New Roman"/>
                <a:cs typeface="Times New Roman"/>
              </a:rPr>
              <a:t> </a:t>
            </a:r>
            <a:r>
              <a:rPr sz="2400" dirty="0">
                <a:latin typeface="Times New Roman"/>
                <a:cs typeface="Times New Roman"/>
              </a:rPr>
              <a:t>appropriate</a:t>
            </a:r>
            <a:r>
              <a:rPr sz="2400" spc="210" dirty="0">
                <a:latin typeface="Times New Roman"/>
                <a:cs typeface="Times New Roman"/>
              </a:rPr>
              <a:t> </a:t>
            </a:r>
            <a:r>
              <a:rPr sz="2400" spc="-10" dirty="0">
                <a:latin typeface="Times New Roman"/>
                <a:cs typeface="Times New Roman"/>
              </a:rPr>
              <a:t>control signals.</a:t>
            </a:r>
            <a:endParaRPr sz="2400" dirty="0">
              <a:latin typeface="Times New Roman"/>
              <a:cs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76324" y="914146"/>
            <a:ext cx="4010025" cy="756920"/>
          </a:xfrm>
          <a:prstGeom prst="rect">
            <a:avLst/>
          </a:prstGeom>
        </p:spPr>
        <p:txBody>
          <a:bodyPr vert="horz" wrap="square" lIns="0" tIns="12700" rIns="0" bIns="0" rtlCol="0">
            <a:spAutoFit/>
          </a:bodyPr>
          <a:lstStyle/>
          <a:p>
            <a:pPr marL="12700">
              <a:lnSpc>
                <a:spcPct val="100000"/>
              </a:lnSpc>
              <a:spcBef>
                <a:spcPts val="100"/>
              </a:spcBef>
            </a:pPr>
            <a:r>
              <a:rPr dirty="0">
                <a:solidFill>
                  <a:srgbClr val="000000"/>
                </a:solidFill>
              </a:rPr>
              <a:t>The</a:t>
            </a:r>
            <a:r>
              <a:rPr spc="-215" dirty="0">
                <a:solidFill>
                  <a:srgbClr val="000000"/>
                </a:solidFill>
              </a:rPr>
              <a:t> </a:t>
            </a:r>
            <a:r>
              <a:rPr dirty="0">
                <a:solidFill>
                  <a:srgbClr val="000000"/>
                </a:solidFill>
              </a:rPr>
              <a:t>8085</a:t>
            </a:r>
            <a:r>
              <a:rPr spc="-215" dirty="0">
                <a:solidFill>
                  <a:srgbClr val="000000"/>
                </a:solidFill>
              </a:rPr>
              <a:t> </a:t>
            </a:r>
            <a:r>
              <a:rPr spc="-35" dirty="0">
                <a:solidFill>
                  <a:srgbClr val="000000"/>
                </a:solidFill>
              </a:rPr>
              <a:t>busses</a:t>
            </a:r>
          </a:p>
        </p:txBody>
      </p:sp>
      <p:sp>
        <p:nvSpPr>
          <p:cNvPr id="3" name="object 3"/>
          <p:cNvSpPr txBox="1"/>
          <p:nvPr/>
        </p:nvSpPr>
        <p:spPr>
          <a:xfrm>
            <a:off x="1176019" y="1912590"/>
            <a:ext cx="9855835" cy="3956685"/>
          </a:xfrm>
          <a:prstGeom prst="rect">
            <a:avLst/>
          </a:prstGeom>
        </p:spPr>
        <p:txBody>
          <a:bodyPr vert="horz" wrap="square" lIns="0" tIns="101600" rIns="0" bIns="0" rtlCol="0">
            <a:spAutoFit/>
          </a:bodyPr>
          <a:lstStyle/>
          <a:p>
            <a:pPr marL="13970">
              <a:lnSpc>
                <a:spcPct val="100000"/>
              </a:lnSpc>
              <a:spcBef>
                <a:spcPts val="800"/>
              </a:spcBef>
            </a:pPr>
            <a:r>
              <a:rPr sz="2500" b="1" i="1" dirty="0">
                <a:latin typeface="Calibri"/>
                <a:cs typeface="Calibri"/>
              </a:rPr>
              <a:t>2-</a:t>
            </a:r>
            <a:r>
              <a:rPr sz="2500" b="1" i="1" spc="-114" dirty="0">
                <a:latin typeface="Calibri"/>
                <a:cs typeface="Calibri"/>
              </a:rPr>
              <a:t> </a:t>
            </a:r>
            <a:r>
              <a:rPr sz="2500" b="1" i="1" spc="-45" dirty="0">
                <a:latin typeface="Calibri"/>
                <a:cs typeface="Calibri"/>
              </a:rPr>
              <a:t>8085</a:t>
            </a:r>
            <a:r>
              <a:rPr sz="2500" b="1" i="1" spc="-80" dirty="0">
                <a:latin typeface="Calibri"/>
                <a:cs typeface="Calibri"/>
              </a:rPr>
              <a:t> </a:t>
            </a:r>
            <a:r>
              <a:rPr sz="2500" b="1" i="1" spc="-105" dirty="0">
                <a:latin typeface="Calibri"/>
                <a:cs typeface="Calibri"/>
              </a:rPr>
              <a:t>Data</a:t>
            </a:r>
            <a:r>
              <a:rPr sz="2500" b="1" i="1" spc="-35" dirty="0">
                <a:latin typeface="Calibri"/>
                <a:cs typeface="Calibri"/>
              </a:rPr>
              <a:t> </a:t>
            </a:r>
            <a:r>
              <a:rPr sz="2500" b="1" i="1" spc="-25" dirty="0">
                <a:latin typeface="Calibri"/>
                <a:cs typeface="Calibri"/>
              </a:rPr>
              <a:t>Bus</a:t>
            </a:r>
            <a:endParaRPr sz="2500">
              <a:latin typeface="Calibri"/>
              <a:cs typeface="Calibri"/>
            </a:endParaRPr>
          </a:p>
          <a:p>
            <a:pPr marL="356235" indent="-342265">
              <a:lnSpc>
                <a:spcPct val="100000"/>
              </a:lnSpc>
              <a:spcBef>
                <a:spcPts val="640"/>
              </a:spcBef>
              <a:buFont typeface="Wingdings"/>
              <a:buChar char=""/>
              <a:tabLst>
                <a:tab pos="356235" algn="l"/>
              </a:tabLst>
            </a:pPr>
            <a:r>
              <a:rPr sz="2400" dirty="0">
                <a:latin typeface="Times New Roman"/>
                <a:cs typeface="Times New Roman"/>
              </a:rPr>
              <a:t>8</a:t>
            </a:r>
            <a:r>
              <a:rPr sz="2400" spc="-35" dirty="0">
                <a:latin typeface="Times New Roman"/>
                <a:cs typeface="Times New Roman"/>
              </a:rPr>
              <a:t> </a:t>
            </a:r>
            <a:r>
              <a:rPr sz="2400" dirty="0">
                <a:latin typeface="Times New Roman"/>
                <a:cs typeface="Times New Roman"/>
              </a:rPr>
              <a:t>bits</a:t>
            </a:r>
            <a:r>
              <a:rPr sz="2400" spc="-15" dirty="0">
                <a:latin typeface="Times New Roman"/>
                <a:cs typeface="Times New Roman"/>
              </a:rPr>
              <a:t> </a:t>
            </a:r>
            <a:r>
              <a:rPr sz="2400" dirty="0">
                <a:latin typeface="Times New Roman"/>
                <a:cs typeface="Times New Roman"/>
              </a:rPr>
              <a:t>wide</a:t>
            </a:r>
            <a:r>
              <a:rPr sz="2400" spc="-15" dirty="0">
                <a:latin typeface="Times New Roman"/>
                <a:cs typeface="Times New Roman"/>
              </a:rPr>
              <a:t> </a:t>
            </a:r>
            <a:r>
              <a:rPr sz="2400" dirty="0">
                <a:latin typeface="Times New Roman"/>
                <a:cs typeface="Times New Roman"/>
              </a:rPr>
              <a:t>(D0</a:t>
            </a:r>
            <a:r>
              <a:rPr sz="2400" spc="5" dirty="0">
                <a:latin typeface="Times New Roman"/>
                <a:cs typeface="Times New Roman"/>
              </a:rPr>
              <a:t> </a:t>
            </a:r>
            <a:r>
              <a:rPr sz="2400" dirty="0">
                <a:latin typeface="Times New Roman"/>
                <a:cs typeface="Times New Roman"/>
              </a:rPr>
              <a:t>,D2,</a:t>
            </a:r>
            <a:r>
              <a:rPr sz="2400" spc="-10" dirty="0">
                <a:latin typeface="Times New Roman"/>
                <a:cs typeface="Times New Roman"/>
              </a:rPr>
              <a:t> </a:t>
            </a:r>
            <a:r>
              <a:rPr sz="2400" dirty="0">
                <a:latin typeface="Times New Roman"/>
                <a:cs typeface="Times New Roman"/>
              </a:rPr>
              <a:t>D3,</a:t>
            </a:r>
            <a:r>
              <a:rPr sz="2400" spc="5" dirty="0">
                <a:latin typeface="Times New Roman"/>
                <a:cs typeface="Times New Roman"/>
              </a:rPr>
              <a:t> </a:t>
            </a:r>
            <a:r>
              <a:rPr sz="2400" dirty="0">
                <a:latin typeface="Times New Roman"/>
                <a:cs typeface="Times New Roman"/>
              </a:rPr>
              <a:t>D4,</a:t>
            </a:r>
            <a:r>
              <a:rPr sz="2400" spc="5" dirty="0">
                <a:latin typeface="Times New Roman"/>
                <a:cs typeface="Times New Roman"/>
              </a:rPr>
              <a:t> </a:t>
            </a:r>
            <a:r>
              <a:rPr sz="2400" dirty="0">
                <a:latin typeface="Times New Roman"/>
                <a:cs typeface="Times New Roman"/>
              </a:rPr>
              <a:t>D5,</a:t>
            </a:r>
            <a:r>
              <a:rPr sz="2400" spc="10" dirty="0">
                <a:latin typeface="Times New Roman"/>
                <a:cs typeface="Times New Roman"/>
              </a:rPr>
              <a:t> </a:t>
            </a:r>
            <a:r>
              <a:rPr sz="2400" dirty="0">
                <a:latin typeface="Times New Roman"/>
                <a:cs typeface="Times New Roman"/>
              </a:rPr>
              <a:t>D6,</a:t>
            </a:r>
            <a:r>
              <a:rPr sz="2400" spc="5" dirty="0">
                <a:latin typeface="Times New Roman"/>
                <a:cs typeface="Times New Roman"/>
              </a:rPr>
              <a:t> </a:t>
            </a:r>
            <a:r>
              <a:rPr sz="2400" spc="-25" dirty="0">
                <a:latin typeface="Times New Roman"/>
                <a:cs typeface="Times New Roman"/>
              </a:rPr>
              <a:t>D7)</a:t>
            </a:r>
            <a:endParaRPr sz="2400">
              <a:latin typeface="Times New Roman"/>
              <a:cs typeface="Times New Roman"/>
            </a:endParaRPr>
          </a:p>
          <a:p>
            <a:pPr marL="356235" indent="-342265">
              <a:lnSpc>
                <a:spcPct val="100000"/>
              </a:lnSpc>
              <a:spcBef>
                <a:spcPts val="600"/>
              </a:spcBef>
              <a:buFont typeface="Wingdings"/>
              <a:buChar char=""/>
              <a:tabLst>
                <a:tab pos="356235" algn="l"/>
              </a:tabLst>
            </a:pPr>
            <a:r>
              <a:rPr sz="2400" dirty="0">
                <a:latin typeface="Times New Roman"/>
                <a:cs typeface="Times New Roman"/>
              </a:rPr>
              <a:t>“Bi-</a:t>
            </a:r>
            <a:r>
              <a:rPr sz="2400" spc="-10" dirty="0">
                <a:latin typeface="Times New Roman"/>
                <a:cs typeface="Times New Roman"/>
              </a:rPr>
              <a:t>directional”.</a:t>
            </a:r>
            <a:endParaRPr sz="2400">
              <a:latin typeface="Times New Roman"/>
              <a:cs typeface="Times New Roman"/>
            </a:endParaRPr>
          </a:p>
          <a:p>
            <a:pPr marL="697865" lvl="1" indent="-226695">
              <a:lnSpc>
                <a:spcPct val="100000"/>
              </a:lnSpc>
              <a:spcBef>
                <a:spcPts val="615"/>
              </a:spcBef>
              <a:buFont typeface="Arial"/>
              <a:buChar char="•"/>
              <a:tabLst>
                <a:tab pos="697865" algn="l"/>
              </a:tabLst>
            </a:pPr>
            <a:r>
              <a:rPr sz="2000" dirty="0">
                <a:latin typeface="Times New Roman"/>
                <a:cs typeface="Times New Roman"/>
              </a:rPr>
              <a:t>Information</a:t>
            </a:r>
            <a:r>
              <a:rPr sz="2000" spc="-65" dirty="0">
                <a:latin typeface="Times New Roman"/>
                <a:cs typeface="Times New Roman"/>
              </a:rPr>
              <a:t> </a:t>
            </a:r>
            <a:r>
              <a:rPr sz="2000" dirty="0">
                <a:latin typeface="Times New Roman"/>
                <a:cs typeface="Times New Roman"/>
              </a:rPr>
              <a:t>flows</a:t>
            </a:r>
            <a:r>
              <a:rPr sz="2000" spc="-30" dirty="0">
                <a:latin typeface="Times New Roman"/>
                <a:cs typeface="Times New Roman"/>
              </a:rPr>
              <a:t> </a:t>
            </a:r>
            <a:r>
              <a:rPr sz="2000" dirty="0">
                <a:latin typeface="Times New Roman"/>
                <a:cs typeface="Times New Roman"/>
              </a:rPr>
              <a:t>both</a:t>
            </a:r>
            <a:r>
              <a:rPr sz="2000" spc="-35" dirty="0">
                <a:latin typeface="Times New Roman"/>
                <a:cs typeface="Times New Roman"/>
              </a:rPr>
              <a:t> </a:t>
            </a:r>
            <a:r>
              <a:rPr sz="2000" dirty="0">
                <a:latin typeface="Times New Roman"/>
                <a:cs typeface="Times New Roman"/>
              </a:rPr>
              <a:t>ways</a:t>
            </a:r>
            <a:r>
              <a:rPr sz="2000" spc="-10" dirty="0">
                <a:latin typeface="Times New Roman"/>
                <a:cs typeface="Times New Roman"/>
              </a:rPr>
              <a:t> </a:t>
            </a:r>
            <a:r>
              <a:rPr sz="2000" dirty="0">
                <a:latin typeface="Times New Roman"/>
                <a:cs typeface="Times New Roman"/>
              </a:rPr>
              <a:t>between</a:t>
            </a:r>
            <a:r>
              <a:rPr sz="2000" spc="-15" dirty="0">
                <a:latin typeface="Times New Roman"/>
                <a:cs typeface="Times New Roman"/>
              </a:rPr>
              <a:t> </a:t>
            </a:r>
            <a:r>
              <a:rPr sz="2000" dirty="0">
                <a:latin typeface="Times New Roman"/>
                <a:cs typeface="Times New Roman"/>
              </a:rPr>
              <a:t>the</a:t>
            </a:r>
            <a:r>
              <a:rPr sz="2000" spc="-35" dirty="0">
                <a:latin typeface="Times New Roman"/>
                <a:cs typeface="Times New Roman"/>
              </a:rPr>
              <a:t> </a:t>
            </a:r>
            <a:r>
              <a:rPr sz="2000" dirty="0">
                <a:latin typeface="Times New Roman"/>
                <a:cs typeface="Times New Roman"/>
              </a:rPr>
              <a:t>microprocessor</a:t>
            </a:r>
            <a:r>
              <a:rPr sz="2000" spc="-55" dirty="0">
                <a:latin typeface="Times New Roman"/>
                <a:cs typeface="Times New Roman"/>
              </a:rPr>
              <a:t> </a:t>
            </a:r>
            <a:r>
              <a:rPr sz="2000" dirty="0">
                <a:latin typeface="Times New Roman"/>
                <a:cs typeface="Times New Roman"/>
              </a:rPr>
              <a:t>and</a:t>
            </a:r>
            <a:r>
              <a:rPr sz="2000" spc="-15" dirty="0">
                <a:latin typeface="Times New Roman"/>
                <a:cs typeface="Times New Roman"/>
              </a:rPr>
              <a:t> </a:t>
            </a:r>
            <a:r>
              <a:rPr sz="2000" dirty="0">
                <a:latin typeface="Times New Roman"/>
                <a:cs typeface="Times New Roman"/>
              </a:rPr>
              <a:t>memory or</a:t>
            </a:r>
            <a:r>
              <a:rPr sz="2000" spc="-25" dirty="0">
                <a:latin typeface="Times New Roman"/>
                <a:cs typeface="Times New Roman"/>
              </a:rPr>
              <a:t> </a:t>
            </a:r>
            <a:r>
              <a:rPr sz="2000" spc="-20" dirty="0">
                <a:latin typeface="Times New Roman"/>
                <a:cs typeface="Times New Roman"/>
              </a:rPr>
              <a:t>I/O.</a:t>
            </a:r>
            <a:endParaRPr sz="2000">
              <a:latin typeface="Times New Roman"/>
              <a:cs typeface="Times New Roman"/>
            </a:endParaRPr>
          </a:p>
          <a:p>
            <a:pPr marL="356235" indent="-342265">
              <a:lnSpc>
                <a:spcPct val="100000"/>
              </a:lnSpc>
              <a:spcBef>
                <a:spcPts val="1515"/>
              </a:spcBef>
              <a:buFont typeface="Wingdings"/>
              <a:buChar char=""/>
              <a:tabLst>
                <a:tab pos="356235" algn="l"/>
              </a:tabLst>
            </a:pPr>
            <a:r>
              <a:rPr sz="2400" dirty="0">
                <a:latin typeface="Times New Roman"/>
                <a:cs typeface="Times New Roman"/>
              </a:rPr>
              <a:t>The</a:t>
            </a:r>
            <a:r>
              <a:rPr sz="2400" spc="-25" dirty="0">
                <a:latin typeface="Times New Roman"/>
                <a:cs typeface="Times New Roman"/>
              </a:rPr>
              <a:t> </a:t>
            </a:r>
            <a:r>
              <a:rPr sz="2400" dirty="0">
                <a:latin typeface="Times New Roman"/>
                <a:cs typeface="Times New Roman"/>
              </a:rPr>
              <a:t>8085 uses</a:t>
            </a:r>
            <a:r>
              <a:rPr sz="2400" spc="5" dirty="0">
                <a:latin typeface="Times New Roman"/>
                <a:cs typeface="Times New Roman"/>
              </a:rPr>
              <a:t> </a:t>
            </a:r>
            <a:r>
              <a:rPr sz="2400" dirty="0">
                <a:latin typeface="Times New Roman"/>
                <a:cs typeface="Times New Roman"/>
              </a:rPr>
              <a:t>the</a:t>
            </a:r>
            <a:r>
              <a:rPr sz="2400" spc="-5" dirty="0">
                <a:latin typeface="Times New Roman"/>
                <a:cs typeface="Times New Roman"/>
              </a:rPr>
              <a:t> </a:t>
            </a:r>
            <a:r>
              <a:rPr sz="2400" dirty="0">
                <a:latin typeface="Times New Roman"/>
                <a:cs typeface="Times New Roman"/>
              </a:rPr>
              <a:t>data</a:t>
            </a:r>
            <a:r>
              <a:rPr sz="2400" spc="-20" dirty="0">
                <a:latin typeface="Times New Roman"/>
                <a:cs typeface="Times New Roman"/>
              </a:rPr>
              <a:t> </a:t>
            </a:r>
            <a:r>
              <a:rPr sz="2400" dirty="0">
                <a:latin typeface="Times New Roman"/>
                <a:cs typeface="Times New Roman"/>
              </a:rPr>
              <a:t>bus to transfer</a:t>
            </a:r>
            <a:r>
              <a:rPr sz="2400" spc="-15" dirty="0">
                <a:latin typeface="Times New Roman"/>
                <a:cs typeface="Times New Roman"/>
              </a:rPr>
              <a:t> </a:t>
            </a:r>
            <a:r>
              <a:rPr sz="2400" dirty="0">
                <a:latin typeface="Times New Roman"/>
                <a:cs typeface="Times New Roman"/>
              </a:rPr>
              <a:t>the</a:t>
            </a:r>
            <a:r>
              <a:rPr sz="2400" spc="-5" dirty="0">
                <a:latin typeface="Times New Roman"/>
                <a:cs typeface="Times New Roman"/>
              </a:rPr>
              <a:t> </a:t>
            </a:r>
            <a:r>
              <a:rPr sz="2400" dirty="0">
                <a:latin typeface="Times New Roman"/>
                <a:cs typeface="Times New Roman"/>
              </a:rPr>
              <a:t>binary</a:t>
            </a:r>
            <a:r>
              <a:rPr sz="2400" spc="-15" dirty="0">
                <a:latin typeface="Times New Roman"/>
                <a:cs typeface="Times New Roman"/>
              </a:rPr>
              <a:t> </a:t>
            </a:r>
            <a:r>
              <a:rPr sz="2400" spc="-10" dirty="0">
                <a:latin typeface="Times New Roman"/>
                <a:cs typeface="Times New Roman"/>
              </a:rPr>
              <a:t>information.</a:t>
            </a:r>
            <a:endParaRPr sz="2400">
              <a:latin typeface="Times New Roman"/>
              <a:cs typeface="Times New Roman"/>
            </a:endParaRPr>
          </a:p>
          <a:p>
            <a:pPr>
              <a:lnSpc>
                <a:spcPct val="100000"/>
              </a:lnSpc>
              <a:spcBef>
                <a:spcPts val="5"/>
              </a:spcBef>
            </a:pPr>
            <a:endParaRPr sz="2800">
              <a:latin typeface="Times New Roman"/>
              <a:cs typeface="Times New Roman"/>
            </a:endParaRPr>
          </a:p>
          <a:p>
            <a:pPr marL="12700">
              <a:lnSpc>
                <a:spcPct val="100000"/>
              </a:lnSpc>
            </a:pPr>
            <a:r>
              <a:rPr sz="2500" b="1" i="1" dirty="0">
                <a:latin typeface="Calibri"/>
                <a:cs typeface="Calibri"/>
              </a:rPr>
              <a:t>3-</a:t>
            </a:r>
            <a:r>
              <a:rPr sz="2500" b="1" i="1" spc="-100" dirty="0">
                <a:latin typeface="Calibri"/>
                <a:cs typeface="Calibri"/>
              </a:rPr>
              <a:t> </a:t>
            </a:r>
            <a:r>
              <a:rPr sz="2500" b="1" i="1" spc="-50" dirty="0">
                <a:latin typeface="Calibri"/>
                <a:cs typeface="Calibri"/>
              </a:rPr>
              <a:t>8085</a:t>
            </a:r>
            <a:r>
              <a:rPr sz="2500" b="1" i="1" spc="-90" dirty="0">
                <a:latin typeface="Calibri"/>
                <a:cs typeface="Calibri"/>
              </a:rPr>
              <a:t> </a:t>
            </a:r>
            <a:r>
              <a:rPr sz="2500" b="1" i="1" spc="-40" dirty="0">
                <a:latin typeface="Calibri"/>
                <a:cs typeface="Calibri"/>
              </a:rPr>
              <a:t>Control</a:t>
            </a:r>
            <a:r>
              <a:rPr sz="2500" b="1" i="1" spc="-90" dirty="0">
                <a:latin typeface="Calibri"/>
                <a:cs typeface="Calibri"/>
              </a:rPr>
              <a:t> </a:t>
            </a:r>
            <a:r>
              <a:rPr sz="2500" b="1" i="1" spc="-25" dirty="0">
                <a:latin typeface="Calibri"/>
                <a:cs typeface="Calibri"/>
              </a:rPr>
              <a:t>Bus</a:t>
            </a:r>
            <a:endParaRPr sz="2500">
              <a:latin typeface="Calibri"/>
              <a:cs typeface="Calibri"/>
            </a:endParaRPr>
          </a:p>
          <a:p>
            <a:pPr marL="184785" marR="5080" indent="50165">
              <a:lnSpc>
                <a:spcPct val="100000"/>
              </a:lnSpc>
              <a:spcBef>
                <a:spcPts val="855"/>
              </a:spcBef>
            </a:pPr>
            <a:r>
              <a:rPr sz="2400" dirty="0">
                <a:latin typeface="Times New Roman"/>
                <a:cs typeface="Times New Roman"/>
              </a:rPr>
              <a:t>There</a:t>
            </a:r>
            <a:r>
              <a:rPr sz="2400" spc="-25" dirty="0">
                <a:latin typeface="Times New Roman"/>
                <a:cs typeface="Times New Roman"/>
              </a:rPr>
              <a:t> </a:t>
            </a:r>
            <a:r>
              <a:rPr sz="2400" dirty="0">
                <a:latin typeface="Times New Roman"/>
                <a:cs typeface="Times New Roman"/>
              </a:rPr>
              <a:t>is no</a:t>
            </a:r>
            <a:r>
              <a:rPr sz="2400" spc="-5" dirty="0">
                <a:latin typeface="Times New Roman"/>
                <a:cs typeface="Times New Roman"/>
              </a:rPr>
              <a:t> </a:t>
            </a:r>
            <a:r>
              <a:rPr sz="2400" dirty="0">
                <a:latin typeface="Times New Roman"/>
                <a:cs typeface="Times New Roman"/>
              </a:rPr>
              <a:t>real</a:t>
            </a:r>
            <a:r>
              <a:rPr sz="2400" spc="-20" dirty="0">
                <a:latin typeface="Times New Roman"/>
                <a:cs typeface="Times New Roman"/>
              </a:rPr>
              <a:t> </a:t>
            </a:r>
            <a:r>
              <a:rPr sz="2400" dirty="0">
                <a:latin typeface="Times New Roman"/>
                <a:cs typeface="Times New Roman"/>
              </a:rPr>
              <a:t>control</a:t>
            </a:r>
            <a:r>
              <a:rPr sz="2400" spc="-25" dirty="0">
                <a:latin typeface="Times New Roman"/>
                <a:cs typeface="Times New Roman"/>
              </a:rPr>
              <a:t> </a:t>
            </a:r>
            <a:r>
              <a:rPr sz="2400" dirty="0">
                <a:latin typeface="Times New Roman"/>
                <a:cs typeface="Times New Roman"/>
              </a:rPr>
              <a:t>bus. Instead,</a:t>
            </a:r>
            <a:r>
              <a:rPr sz="2400" spc="-30" dirty="0">
                <a:latin typeface="Times New Roman"/>
                <a:cs typeface="Times New Roman"/>
              </a:rPr>
              <a:t> </a:t>
            </a:r>
            <a:r>
              <a:rPr sz="2400" dirty="0">
                <a:latin typeface="Times New Roman"/>
                <a:cs typeface="Times New Roman"/>
              </a:rPr>
              <a:t>the</a:t>
            </a:r>
            <a:r>
              <a:rPr sz="2400" spc="15" dirty="0">
                <a:latin typeface="Times New Roman"/>
                <a:cs typeface="Times New Roman"/>
              </a:rPr>
              <a:t> </a:t>
            </a:r>
            <a:r>
              <a:rPr sz="2400" dirty="0">
                <a:latin typeface="Times New Roman"/>
                <a:cs typeface="Times New Roman"/>
              </a:rPr>
              <a:t>control</a:t>
            </a:r>
            <a:r>
              <a:rPr sz="2400" spc="-25" dirty="0">
                <a:latin typeface="Times New Roman"/>
                <a:cs typeface="Times New Roman"/>
              </a:rPr>
              <a:t> </a:t>
            </a:r>
            <a:r>
              <a:rPr sz="2400" dirty="0">
                <a:latin typeface="Times New Roman"/>
                <a:cs typeface="Times New Roman"/>
              </a:rPr>
              <a:t>bus</a:t>
            </a:r>
            <a:r>
              <a:rPr sz="2400" spc="5" dirty="0">
                <a:latin typeface="Times New Roman"/>
                <a:cs typeface="Times New Roman"/>
              </a:rPr>
              <a:t> </a:t>
            </a:r>
            <a:r>
              <a:rPr sz="2400" dirty="0">
                <a:latin typeface="Times New Roman"/>
                <a:cs typeface="Times New Roman"/>
              </a:rPr>
              <a:t>is</a:t>
            </a:r>
            <a:r>
              <a:rPr sz="2400" spc="-5" dirty="0">
                <a:latin typeface="Times New Roman"/>
                <a:cs typeface="Times New Roman"/>
              </a:rPr>
              <a:t> </a:t>
            </a:r>
            <a:r>
              <a:rPr sz="2400" dirty="0">
                <a:latin typeface="Times New Roman"/>
                <a:cs typeface="Times New Roman"/>
              </a:rPr>
              <a:t>made up</a:t>
            </a:r>
            <a:r>
              <a:rPr sz="2400" spc="-5" dirty="0">
                <a:latin typeface="Times New Roman"/>
                <a:cs typeface="Times New Roman"/>
              </a:rPr>
              <a:t> </a:t>
            </a:r>
            <a:r>
              <a:rPr sz="2400" dirty="0">
                <a:latin typeface="Times New Roman"/>
                <a:cs typeface="Times New Roman"/>
              </a:rPr>
              <a:t>of</a:t>
            </a:r>
            <a:r>
              <a:rPr sz="2400" spc="5" dirty="0">
                <a:latin typeface="Times New Roman"/>
                <a:cs typeface="Times New Roman"/>
              </a:rPr>
              <a:t> </a:t>
            </a:r>
            <a:r>
              <a:rPr sz="2400" dirty="0">
                <a:latin typeface="Times New Roman"/>
                <a:cs typeface="Times New Roman"/>
              </a:rPr>
              <a:t>a</a:t>
            </a:r>
            <a:r>
              <a:rPr sz="2400" spc="-15" dirty="0">
                <a:latin typeface="Times New Roman"/>
                <a:cs typeface="Times New Roman"/>
              </a:rPr>
              <a:t> </a:t>
            </a:r>
            <a:r>
              <a:rPr sz="2400" dirty="0">
                <a:latin typeface="Times New Roman"/>
                <a:cs typeface="Times New Roman"/>
              </a:rPr>
              <a:t>number</a:t>
            </a:r>
            <a:r>
              <a:rPr sz="2400" spc="10" dirty="0">
                <a:latin typeface="Times New Roman"/>
                <a:cs typeface="Times New Roman"/>
              </a:rPr>
              <a:t> </a:t>
            </a:r>
            <a:r>
              <a:rPr sz="2400" spc="-25" dirty="0">
                <a:latin typeface="Times New Roman"/>
                <a:cs typeface="Times New Roman"/>
              </a:rPr>
              <a:t>of </a:t>
            </a:r>
            <a:r>
              <a:rPr sz="2400" dirty="0">
                <a:latin typeface="Times New Roman"/>
                <a:cs typeface="Times New Roman"/>
              </a:rPr>
              <a:t>single</a:t>
            </a:r>
            <a:r>
              <a:rPr sz="2400" spc="-60" dirty="0">
                <a:latin typeface="Times New Roman"/>
                <a:cs typeface="Times New Roman"/>
              </a:rPr>
              <a:t> </a:t>
            </a:r>
            <a:r>
              <a:rPr sz="2400" dirty="0">
                <a:latin typeface="Times New Roman"/>
                <a:cs typeface="Times New Roman"/>
              </a:rPr>
              <a:t>bit</a:t>
            </a:r>
            <a:r>
              <a:rPr sz="2400" spc="-30" dirty="0">
                <a:latin typeface="Times New Roman"/>
                <a:cs typeface="Times New Roman"/>
              </a:rPr>
              <a:t> </a:t>
            </a:r>
            <a:r>
              <a:rPr sz="2400" dirty="0">
                <a:latin typeface="Times New Roman"/>
                <a:cs typeface="Times New Roman"/>
              </a:rPr>
              <a:t>control</a:t>
            </a:r>
            <a:r>
              <a:rPr sz="2400" spc="-35" dirty="0">
                <a:latin typeface="Times New Roman"/>
                <a:cs typeface="Times New Roman"/>
              </a:rPr>
              <a:t> </a:t>
            </a:r>
            <a:r>
              <a:rPr sz="2400" dirty="0">
                <a:latin typeface="Times New Roman"/>
                <a:cs typeface="Times New Roman"/>
              </a:rPr>
              <a:t>signals</a:t>
            </a:r>
            <a:r>
              <a:rPr sz="2400" spc="-30" dirty="0">
                <a:latin typeface="Times New Roman"/>
                <a:cs typeface="Times New Roman"/>
              </a:rPr>
              <a:t> </a:t>
            </a:r>
            <a:r>
              <a:rPr sz="2400" dirty="0">
                <a:latin typeface="Times New Roman"/>
                <a:cs typeface="Times New Roman"/>
              </a:rPr>
              <a:t>such</a:t>
            </a:r>
            <a:r>
              <a:rPr sz="2400" spc="-15" dirty="0">
                <a:latin typeface="Times New Roman"/>
                <a:cs typeface="Times New Roman"/>
              </a:rPr>
              <a:t> </a:t>
            </a:r>
            <a:r>
              <a:rPr sz="2400" dirty="0">
                <a:latin typeface="Times New Roman"/>
                <a:cs typeface="Times New Roman"/>
              </a:rPr>
              <a:t>as</a:t>
            </a:r>
            <a:r>
              <a:rPr sz="2400" spc="-15" dirty="0">
                <a:latin typeface="Times New Roman"/>
                <a:cs typeface="Times New Roman"/>
              </a:rPr>
              <a:t> </a:t>
            </a:r>
            <a:r>
              <a:rPr sz="2400" dirty="0">
                <a:latin typeface="Times New Roman"/>
                <a:cs typeface="Times New Roman"/>
              </a:rPr>
              <a:t>RD,</a:t>
            </a:r>
            <a:r>
              <a:rPr sz="2400" spc="-60" dirty="0">
                <a:latin typeface="Times New Roman"/>
                <a:cs typeface="Times New Roman"/>
              </a:rPr>
              <a:t> </a:t>
            </a:r>
            <a:r>
              <a:rPr sz="2400" dirty="0">
                <a:latin typeface="Times New Roman"/>
                <a:cs typeface="Times New Roman"/>
              </a:rPr>
              <a:t>WR, M/IO,</a:t>
            </a:r>
            <a:r>
              <a:rPr sz="2400" spc="-15" dirty="0">
                <a:latin typeface="Times New Roman"/>
                <a:cs typeface="Times New Roman"/>
              </a:rPr>
              <a:t> </a:t>
            </a:r>
            <a:r>
              <a:rPr sz="2400" spc="-35" dirty="0">
                <a:latin typeface="Times New Roman"/>
                <a:cs typeface="Times New Roman"/>
              </a:rPr>
              <a:t>READY,</a:t>
            </a:r>
            <a:r>
              <a:rPr sz="2400" spc="15" dirty="0">
                <a:latin typeface="Times New Roman"/>
                <a:cs typeface="Times New Roman"/>
              </a:rPr>
              <a:t> </a:t>
            </a:r>
            <a:r>
              <a:rPr sz="2400" dirty="0">
                <a:latin typeface="Times New Roman"/>
                <a:cs typeface="Times New Roman"/>
              </a:rPr>
              <a:t>HOLD, </a:t>
            </a:r>
            <a:r>
              <a:rPr sz="2400" spc="-20" dirty="0">
                <a:latin typeface="Times New Roman"/>
                <a:cs typeface="Times New Roman"/>
              </a:rPr>
              <a:t>etc.</a:t>
            </a:r>
            <a:endParaRPr sz="2400">
              <a:latin typeface="Times New Roman"/>
              <a:cs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60" dirty="0">
                <a:solidFill>
                  <a:srgbClr val="000000"/>
                </a:solidFill>
              </a:rPr>
              <a:t>Operation</a:t>
            </a:r>
            <a:r>
              <a:rPr spc="-180" dirty="0">
                <a:solidFill>
                  <a:srgbClr val="000000"/>
                </a:solidFill>
              </a:rPr>
              <a:t> </a:t>
            </a:r>
            <a:r>
              <a:rPr spc="-70" dirty="0">
                <a:solidFill>
                  <a:srgbClr val="000000"/>
                </a:solidFill>
              </a:rPr>
              <a:t>Types</a:t>
            </a:r>
            <a:r>
              <a:rPr spc="-130" dirty="0">
                <a:solidFill>
                  <a:srgbClr val="000000"/>
                </a:solidFill>
              </a:rPr>
              <a:t> </a:t>
            </a:r>
            <a:r>
              <a:rPr dirty="0">
                <a:solidFill>
                  <a:srgbClr val="000000"/>
                </a:solidFill>
              </a:rPr>
              <a:t>in</a:t>
            </a:r>
            <a:r>
              <a:rPr spc="-135" dirty="0">
                <a:solidFill>
                  <a:srgbClr val="000000"/>
                </a:solidFill>
              </a:rPr>
              <a:t> </a:t>
            </a:r>
            <a:r>
              <a:rPr dirty="0">
                <a:solidFill>
                  <a:srgbClr val="000000"/>
                </a:solidFill>
              </a:rPr>
              <a:t>a</a:t>
            </a:r>
            <a:r>
              <a:rPr spc="-135" dirty="0">
                <a:solidFill>
                  <a:srgbClr val="000000"/>
                </a:solidFill>
              </a:rPr>
              <a:t> </a:t>
            </a:r>
            <a:r>
              <a:rPr spc="-60" dirty="0">
                <a:solidFill>
                  <a:srgbClr val="000000"/>
                </a:solidFill>
              </a:rPr>
              <a:t>Microprocessor</a:t>
            </a:r>
          </a:p>
        </p:txBody>
      </p:sp>
      <p:sp>
        <p:nvSpPr>
          <p:cNvPr id="3" name="object 3"/>
          <p:cNvSpPr txBox="1"/>
          <p:nvPr/>
        </p:nvSpPr>
        <p:spPr>
          <a:xfrm>
            <a:off x="1176324" y="1815490"/>
            <a:ext cx="9170035" cy="3382010"/>
          </a:xfrm>
          <a:prstGeom prst="rect">
            <a:avLst/>
          </a:prstGeom>
        </p:spPr>
        <p:txBody>
          <a:bodyPr vert="horz" wrap="square" lIns="0" tIns="16510" rIns="0" bIns="0" rtlCol="0">
            <a:spAutoFit/>
          </a:bodyPr>
          <a:lstStyle/>
          <a:p>
            <a:pPr marL="12700">
              <a:lnSpc>
                <a:spcPct val="100000"/>
              </a:lnSpc>
              <a:spcBef>
                <a:spcPts val="130"/>
              </a:spcBef>
            </a:pPr>
            <a:r>
              <a:rPr sz="2500" b="1" i="1" spc="50" dirty="0">
                <a:solidFill>
                  <a:srgbClr val="FF0000"/>
                </a:solidFill>
                <a:latin typeface="Times New Roman"/>
                <a:cs typeface="Times New Roman"/>
              </a:rPr>
              <a:t>Q</a:t>
            </a:r>
            <a:r>
              <a:rPr sz="2500" b="1" i="1" spc="-65" dirty="0">
                <a:solidFill>
                  <a:srgbClr val="FF0000"/>
                </a:solidFill>
                <a:latin typeface="Times New Roman"/>
                <a:cs typeface="Times New Roman"/>
              </a:rPr>
              <a:t> </a:t>
            </a:r>
            <a:r>
              <a:rPr sz="2500" b="1" i="1" dirty="0">
                <a:solidFill>
                  <a:srgbClr val="FF0000"/>
                </a:solidFill>
                <a:latin typeface="Times New Roman"/>
                <a:cs typeface="Times New Roman"/>
              </a:rPr>
              <a:t>What</a:t>
            </a:r>
            <a:r>
              <a:rPr sz="2500" b="1" i="1" spc="-5" dirty="0">
                <a:solidFill>
                  <a:srgbClr val="FF0000"/>
                </a:solidFill>
                <a:latin typeface="Times New Roman"/>
                <a:cs typeface="Times New Roman"/>
              </a:rPr>
              <a:t> </a:t>
            </a:r>
            <a:r>
              <a:rPr sz="2500" b="1" i="1" dirty="0">
                <a:solidFill>
                  <a:srgbClr val="FF0000"/>
                </a:solidFill>
                <a:latin typeface="Times New Roman"/>
                <a:cs typeface="Times New Roman"/>
              </a:rPr>
              <a:t>are</a:t>
            </a:r>
            <a:r>
              <a:rPr sz="2500" b="1" i="1" spc="-10" dirty="0">
                <a:solidFill>
                  <a:srgbClr val="FF0000"/>
                </a:solidFill>
                <a:latin typeface="Times New Roman"/>
                <a:cs typeface="Times New Roman"/>
              </a:rPr>
              <a:t> </a:t>
            </a:r>
            <a:r>
              <a:rPr sz="2500" b="1" i="1" dirty="0">
                <a:solidFill>
                  <a:srgbClr val="FF0000"/>
                </a:solidFill>
                <a:latin typeface="Times New Roman"/>
                <a:cs typeface="Times New Roman"/>
              </a:rPr>
              <a:t>the</a:t>
            </a:r>
            <a:r>
              <a:rPr sz="2500" b="1" i="1" spc="-5" dirty="0">
                <a:solidFill>
                  <a:srgbClr val="FF0000"/>
                </a:solidFill>
                <a:latin typeface="Times New Roman"/>
                <a:cs typeface="Times New Roman"/>
              </a:rPr>
              <a:t> </a:t>
            </a:r>
            <a:r>
              <a:rPr sz="2500" b="1" i="1" dirty="0">
                <a:solidFill>
                  <a:srgbClr val="FF0000"/>
                </a:solidFill>
                <a:latin typeface="Times New Roman"/>
                <a:cs typeface="Times New Roman"/>
              </a:rPr>
              <a:t>three</a:t>
            </a:r>
            <a:r>
              <a:rPr sz="2500" b="1" i="1" spc="-5" dirty="0">
                <a:solidFill>
                  <a:srgbClr val="FF0000"/>
                </a:solidFill>
                <a:latin typeface="Times New Roman"/>
                <a:cs typeface="Times New Roman"/>
              </a:rPr>
              <a:t> </a:t>
            </a:r>
            <a:r>
              <a:rPr sz="2500" b="1" i="1" dirty="0">
                <a:solidFill>
                  <a:srgbClr val="FF0000"/>
                </a:solidFill>
                <a:latin typeface="Times New Roman"/>
                <a:cs typeface="Times New Roman"/>
              </a:rPr>
              <a:t>types</a:t>
            </a:r>
            <a:r>
              <a:rPr sz="2500" b="1" i="1" spc="5" dirty="0">
                <a:solidFill>
                  <a:srgbClr val="FF0000"/>
                </a:solidFill>
                <a:latin typeface="Times New Roman"/>
                <a:cs typeface="Times New Roman"/>
              </a:rPr>
              <a:t> </a:t>
            </a:r>
            <a:r>
              <a:rPr sz="2500" b="1" i="1" dirty="0">
                <a:solidFill>
                  <a:srgbClr val="FF0000"/>
                </a:solidFill>
                <a:latin typeface="Times New Roman"/>
                <a:cs typeface="Times New Roman"/>
              </a:rPr>
              <a:t>of</a:t>
            </a:r>
            <a:r>
              <a:rPr sz="2500" b="1" i="1" spc="-15" dirty="0">
                <a:solidFill>
                  <a:srgbClr val="FF0000"/>
                </a:solidFill>
                <a:latin typeface="Times New Roman"/>
                <a:cs typeface="Times New Roman"/>
              </a:rPr>
              <a:t> </a:t>
            </a:r>
            <a:r>
              <a:rPr sz="2500" b="1" i="1" dirty="0">
                <a:solidFill>
                  <a:srgbClr val="FF0000"/>
                </a:solidFill>
                <a:latin typeface="Times New Roman"/>
                <a:cs typeface="Times New Roman"/>
              </a:rPr>
              <a:t>the</a:t>
            </a:r>
            <a:r>
              <a:rPr sz="2500" b="1" i="1" spc="5" dirty="0">
                <a:solidFill>
                  <a:srgbClr val="FF0000"/>
                </a:solidFill>
                <a:latin typeface="Times New Roman"/>
                <a:cs typeface="Times New Roman"/>
              </a:rPr>
              <a:t> </a:t>
            </a:r>
            <a:r>
              <a:rPr sz="2500" b="1" i="1" spc="-10" dirty="0">
                <a:solidFill>
                  <a:srgbClr val="FF0000"/>
                </a:solidFill>
                <a:latin typeface="Times New Roman"/>
                <a:cs typeface="Times New Roman"/>
              </a:rPr>
              <a:t>microprocessor</a:t>
            </a:r>
            <a:r>
              <a:rPr sz="2500" b="1" i="1" spc="-70" dirty="0">
                <a:solidFill>
                  <a:srgbClr val="FF0000"/>
                </a:solidFill>
                <a:latin typeface="Times New Roman"/>
                <a:cs typeface="Times New Roman"/>
              </a:rPr>
              <a:t> </a:t>
            </a:r>
            <a:r>
              <a:rPr sz="2500" b="1" i="1" spc="-10" dirty="0">
                <a:solidFill>
                  <a:srgbClr val="FF0000"/>
                </a:solidFill>
                <a:latin typeface="Times New Roman"/>
                <a:cs typeface="Times New Roman"/>
              </a:rPr>
              <a:t>operations.</a:t>
            </a:r>
            <a:endParaRPr sz="2500" dirty="0">
              <a:latin typeface="Times New Roman"/>
              <a:cs typeface="Times New Roman"/>
            </a:endParaRPr>
          </a:p>
          <a:p>
            <a:pPr>
              <a:lnSpc>
                <a:spcPct val="100000"/>
              </a:lnSpc>
            </a:pPr>
            <a:endParaRPr sz="2800" dirty="0">
              <a:latin typeface="Times New Roman"/>
              <a:cs typeface="Times New Roman"/>
            </a:endParaRPr>
          </a:p>
          <a:p>
            <a:pPr marL="12700">
              <a:lnSpc>
                <a:spcPts val="2735"/>
              </a:lnSpc>
              <a:spcBef>
                <a:spcPts val="1860"/>
              </a:spcBef>
            </a:pPr>
            <a:r>
              <a:rPr sz="2400" dirty="0">
                <a:latin typeface="Times New Roman"/>
                <a:cs typeface="Times New Roman"/>
              </a:rPr>
              <a:t>All</a:t>
            </a:r>
            <a:r>
              <a:rPr sz="2400" spc="270" dirty="0">
                <a:latin typeface="Times New Roman"/>
                <a:cs typeface="Times New Roman"/>
              </a:rPr>
              <a:t> </a:t>
            </a:r>
            <a:r>
              <a:rPr sz="2400" dirty="0">
                <a:latin typeface="Times New Roman"/>
                <a:cs typeface="Times New Roman"/>
              </a:rPr>
              <a:t>of</a:t>
            </a:r>
            <a:r>
              <a:rPr sz="2400" spc="245" dirty="0">
                <a:latin typeface="Times New Roman"/>
                <a:cs typeface="Times New Roman"/>
              </a:rPr>
              <a:t> </a:t>
            </a:r>
            <a:r>
              <a:rPr sz="2400" dirty="0">
                <a:latin typeface="Times New Roman"/>
                <a:cs typeface="Times New Roman"/>
              </a:rPr>
              <a:t>the</a:t>
            </a:r>
            <a:r>
              <a:rPr sz="2400" spc="260" dirty="0">
                <a:latin typeface="Times New Roman"/>
                <a:cs typeface="Times New Roman"/>
              </a:rPr>
              <a:t> </a:t>
            </a:r>
            <a:r>
              <a:rPr sz="2400" dirty="0">
                <a:latin typeface="Times New Roman"/>
                <a:cs typeface="Times New Roman"/>
              </a:rPr>
              <a:t>operations</a:t>
            </a:r>
            <a:r>
              <a:rPr sz="2400" spc="270" dirty="0">
                <a:latin typeface="Times New Roman"/>
                <a:cs typeface="Times New Roman"/>
              </a:rPr>
              <a:t> </a:t>
            </a:r>
            <a:r>
              <a:rPr sz="2400" dirty="0">
                <a:latin typeface="Times New Roman"/>
                <a:cs typeface="Times New Roman"/>
              </a:rPr>
              <a:t>of</a:t>
            </a:r>
            <a:r>
              <a:rPr sz="2400" spc="254" dirty="0">
                <a:latin typeface="Times New Roman"/>
                <a:cs typeface="Times New Roman"/>
              </a:rPr>
              <a:t> </a:t>
            </a:r>
            <a:r>
              <a:rPr sz="2400" dirty="0">
                <a:latin typeface="Times New Roman"/>
                <a:cs typeface="Times New Roman"/>
              </a:rPr>
              <a:t>the</a:t>
            </a:r>
            <a:r>
              <a:rPr sz="2400" spc="265" dirty="0">
                <a:latin typeface="Times New Roman"/>
                <a:cs typeface="Times New Roman"/>
              </a:rPr>
              <a:t> </a:t>
            </a:r>
            <a:r>
              <a:rPr sz="2400" dirty="0">
                <a:latin typeface="Times New Roman"/>
                <a:cs typeface="Times New Roman"/>
              </a:rPr>
              <a:t>microprocessor</a:t>
            </a:r>
            <a:r>
              <a:rPr sz="2400" spc="265" dirty="0">
                <a:latin typeface="Times New Roman"/>
                <a:cs typeface="Times New Roman"/>
              </a:rPr>
              <a:t> </a:t>
            </a:r>
            <a:r>
              <a:rPr sz="2400" dirty="0">
                <a:latin typeface="Times New Roman"/>
                <a:cs typeface="Times New Roman"/>
              </a:rPr>
              <a:t>can</a:t>
            </a:r>
            <a:r>
              <a:rPr sz="2400" spc="240" dirty="0">
                <a:latin typeface="Times New Roman"/>
                <a:cs typeface="Times New Roman"/>
              </a:rPr>
              <a:t> </a:t>
            </a:r>
            <a:r>
              <a:rPr sz="2400" dirty="0">
                <a:latin typeface="Times New Roman"/>
                <a:cs typeface="Times New Roman"/>
              </a:rPr>
              <a:t>be</a:t>
            </a:r>
            <a:r>
              <a:rPr sz="2400" spc="265" dirty="0">
                <a:latin typeface="Times New Roman"/>
                <a:cs typeface="Times New Roman"/>
              </a:rPr>
              <a:t> </a:t>
            </a:r>
            <a:r>
              <a:rPr sz="2400" dirty="0">
                <a:latin typeface="Times New Roman"/>
                <a:cs typeface="Times New Roman"/>
              </a:rPr>
              <a:t>classified</a:t>
            </a:r>
            <a:r>
              <a:rPr sz="2400" spc="260" dirty="0">
                <a:latin typeface="Times New Roman"/>
                <a:cs typeface="Times New Roman"/>
              </a:rPr>
              <a:t> </a:t>
            </a:r>
            <a:r>
              <a:rPr sz="2400" dirty="0">
                <a:latin typeface="Times New Roman"/>
                <a:cs typeface="Times New Roman"/>
              </a:rPr>
              <a:t>into</a:t>
            </a:r>
            <a:r>
              <a:rPr sz="2400" spc="270" dirty="0">
                <a:latin typeface="Times New Roman"/>
                <a:cs typeface="Times New Roman"/>
              </a:rPr>
              <a:t> </a:t>
            </a:r>
            <a:r>
              <a:rPr sz="2400" dirty="0">
                <a:latin typeface="Times New Roman"/>
                <a:cs typeface="Times New Roman"/>
              </a:rPr>
              <a:t>one</a:t>
            </a:r>
            <a:r>
              <a:rPr sz="2400" spc="275" dirty="0">
                <a:latin typeface="Times New Roman"/>
                <a:cs typeface="Times New Roman"/>
              </a:rPr>
              <a:t> </a:t>
            </a:r>
            <a:r>
              <a:rPr sz="2400" spc="-25" dirty="0">
                <a:latin typeface="Times New Roman"/>
                <a:cs typeface="Times New Roman"/>
              </a:rPr>
              <a:t>of</a:t>
            </a:r>
            <a:endParaRPr sz="2400" dirty="0">
              <a:latin typeface="Times New Roman"/>
              <a:cs typeface="Times New Roman"/>
            </a:endParaRPr>
          </a:p>
          <a:p>
            <a:pPr marL="12700">
              <a:lnSpc>
                <a:spcPts val="2735"/>
              </a:lnSpc>
            </a:pPr>
            <a:r>
              <a:rPr sz="2400" b="1" dirty="0">
                <a:latin typeface="Times New Roman"/>
                <a:cs typeface="Times New Roman"/>
              </a:rPr>
              <a:t>three</a:t>
            </a:r>
            <a:r>
              <a:rPr sz="2400" b="1" spc="-65" dirty="0">
                <a:latin typeface="Times New Roman"/>
                <a:cs typeface="Times New Roman"/>
              </a:rPr>
              <a:t> </a:t>
            </a:r>
            <a:r>
              <a:rPr sz="2400" b="1" spc="-10" dirty="0">
                <a:latin typeface="Times New Roman"/>
                <a:cs typeface="Times New Roman"/>
              </a:rPr>
              <a:t>types</a:t>
            </a:r>
            <a:r>
              <a:rPr sz="2400" spc="-10" dirty="0">
                <a:latin typeface="Times New Roman"/>
                <a:cs typeface="Times New Roman"/>
              </a:rPr>
              <a:t>:</a:t>
            </a:r>
            <a:endParaRPr sz="2400" dirty="0">
              <a:latin typeface="Times New Roman"/>
              <a:cs typeface="Times New Roman"/>
            </a:endParaRPr>
          </a:p>
          <a:p>
            <a:pPr marL="549275" indent="-285750">
              <a:lnSpc>
                <a:spcPct val="100000"/>
              </a:lnSpc>
              <a:spcBef>
                <a:spcPts val="1410"/>
              </a:spcBef>
              <a:buClr>
                <a:srgbClr val="E38312"/>
              </a:buClr>
              <a:buFont typeface="Wingdings"/>
              <a:buChar char=""/>
              <a:tabLst>
                <a:tab pos="549275" algn="l"/>
              </a:tabLst>
            </a:pPr>
            <a:r>
              <a:rPr sz="2400" spc="-10" dirty="0">
                <a:latin typeface="Times New Roman"/>
                <a:cs typeface="Times New Roman"/>
              </a:rPr>
              <a:t>Microprocessor-</a:t>
            </a:r>
            <a:r>
              <a:rPr sz="2400" dirty="0">
                <a:latin typeface="Times New Roman"/>
                <a:cs typeface="Times New Roman"/>
              </a:rPr>
              <a:t>Initiated</a:t>
            </a:r>
            <a:r>
              <a:rPr sz="2400" spc="25" dirty="0">
                <a:latin typeface="Times New Roman"/>
                <a:cs typeface="Times New Roman"/>
              </a:rPr>
              <a:t> </a:t>
            </a:r>
            <a:r>
              <a:rPr sz="2400" spc="-10" dirty="0">
                <a:latin typeface="Times New Roman"/>
                <a:cs typeface="Times New Roman"/>
              </a:rPr>
              <a:t>Operations</a:t>
            </a:r>
            <a:endParaRPr sz="2400" dirty="0">
              <a:latin typeface="Times New Roman"/>
              <a:cs typeface="Times New Roman"/>
            </a:endParaRPr>
          </a:p>
          <a:p>
            <a:pPr marL="549275" indent="-285750">
              <a:lnSpc>
                <a:spcPct val="100000"/>
              </a:lnSpc>
              <a:spcBef>
                <a:spcPts val="1400"/>
              </a:spcBef>
              <a:buClr>
                <a:srgbClr val="E38312"/>
              </a:buClr>
              <a:buFont typeface="Wingdings"/>
              <a:buChar char=""/>
              <a:tabLst>
                <a:tab pos="549275" algn="l"/>
              </a:tabLst>
            </a:pPr>
            <a:r>
              <a:rPr sz="2400" dirty="0">
                <a:latin typeface="Times New Roman"/>
                <a:cs typeface="Times New Roman"/>
              </a:rPr>
              <a:t>Internal</a:t>
            </a:r>
            <a:r>
              <a:rPr sz="2400" spc="-30" dirty="0">
                <a:latin typeface="Times New Roman"/>
                <a:cs typeface="Times New Roman"/>
              </a:rPr>
              <a:t> </a:t>
            </a:r>
            <a:r>
              <a:rPr sz="2400" spc="-10" dirty="0">
                <a:latin typeface="Times New Roman"/>
                <a:cs typeface="Times New Roman"/>
              </a:rPr>
              <a:t>Operations</a:t>
            </a:r>
            <a:endParaRPr sz="2400" dirty="0">
              <a:latin typeface="Times New Roman"/>
              <a:cs typeface="Times New Roman"/>
            </a:endParaRPr>
          </a:p>
          <a:p>
            <a:pPr marL="549275" indent="-285750">
              <a:lnSpc>
                <a:spcPct val="100000"/>
              </a:lnSpc>
              <a:spcBef>
                <a:spcPts val="1395"/>
              </a:spcBef>
              <a:buClr>
                <a:srgbClr val="E38312"/>
              </a:buClr>
              <a:buFont typeface="Wingdings"/>
              <a:buChar char=""/>
              <a:tabLst>
                <a:tab pos="549275" algn="l"/>
              </a:tabLst>
            </a:pPr>
            <a:r>
              <a:rPr sz="2400" dirty="0">
                <a:latin typeface="Times New Roman"/>
                <a:cs typeface="Times New Roman"/>
              </a:rPr>
              <a:t>Peripheral-Initiated</a:t>
            </a:r>
            <a:r>
              <a:rPr sz="2400" spc="-75" dirty="0">
                <a:latin typeface="Times New Roman"/>
                <a:cs typeface="Times New Roman"/>
              </a:rPr>
              <a:t> </a:t>
            </a:r>
            <a:r>
              <a:rPr sz="2400" spc="-10" dirty="0">
                <a:latin typeface="Times New Roman"/>
                <a:cs typeface="Times New Roman"/>
              </a:rPr>
              <a:t>Operations</a:t>
            </a:r>
            <a:endParaRPr sz="2400" dirty="0">
              <a:latin typeface="Times New Roman"/>
              <a:cs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76324" y="914146"/>
            <a:ext cx="8684260" cy="756920"/>
          </a:xfrm>
          <a:prstGeom prst="rect">
            <a:avLst/>
          </a:prstGeom>
        </p:spPr>
        <p:txBody>
          <a:bodyPr vert="horz" wrap="square" lIns="0" tIns="12700" rIns="0" bIns="0" rtlCol="0">
            <a:spAutoFit/>
          </a:bodyPr>
          <a:lstStyle/>
          <a:p>
            <a:pPr marL="12700">
              <a:lnSpc>
                <a:spcPct val="100000"/>
              </a:lnSpc>
              <a:spcBef>
                <a:spcPts val="100"/>
              </a:spcBef>
            </a:pPr>
            <a:r>
              <a:rPr spc="-70" dirty="0">
                <a:solidFill>
                  <a:srgbClr val="000000"/>
                </a:solidFill>
              </a:rPr>
              <a:t>Microprocessor-</a:t>
            </a:r>
            <a:r>
              <a:rPr spc="-50" dirty="0">
                <a:solidFill>
                  <a:srgbClr val="000000"/>
                </a:solidFill>
              </a:rPr>
              <a:t>Initiated</a:t>
            </a:r>
            <a:r>
              <a:rPr spc="-90" dirty="0">
                <a:solidFill>
                  <a:srgbClr val="000000"/>
                </a:solidFill>
              </a:rPr>
              <a:t> </a:t>
            </a:r>
            <a:r>
              <a:rPr spc="-55" dirty="0">
                <a:solidFill>
                  <a:srgbClr val="000000"/>
                </a:solidFill>
              </a:rPr>
              <a:t>Operations</a:t>
            </a:r>
          </a:p>
        </p:txBody>
      </p:sp>
      <p:sp>
        <p:nvSpPr>
          <p:cNvPr id="3" name="object 3"/>
          <p:cNvSpPr txBox="1"/>
          <p:nvPr/>
        </p:nvSpPr>
        <p:spPr>
          <a:xfrm>
            <a:off x="1176324" y="1669767"/>
            <a:ext cx="6958330" cy="3977640"/>
          </a:xfrm>
          <a:prstGeom prst="rect">
            <a:avLst/>
          </a:prstGeom>
        </p:spPr>
        <p:txBody>
          <a:bodyPr vert="horz" wrap="square" lIns="0" tIns="19050" rIns="0" bIns="0" rtlCol="0">
            <a:spAutoFit/>
          </a:bodyPr>
          <a:lstStyle/>
          <a:p>
            <a:pPr marL="12700" marR="5080" algn="just">
              <a:lnSpc>
                <a:spcPct val="137500"/>
              </a:lnSpc>
              <a:spcBef>
                <a:spcPts val="150"/>
              </a:spcBef>
            </a:pPr>
            <a:r>
              <a:rPr sz="2500" b="1" i="1" spc="50" dirty="0">
                <a:solidFill>
                  <a:srgbClr val="FF0000"/>
                </a:solidFill>
                <a:latin typeface="Times New Roman"/>
                <a:cs typeface="Times New Roman"/>
              </a:rPr>
              <a:t>Q</a:t>
            </a:r>
            <a:r>
              <a:rPr sz="2500" b="1" i="1" spc="-70" dirty="0">
                <a:solidFill>
                  <a:srgbClr val="FF0000"/>
                </a:solidFill>
                <a:latin typeface="Times New Roman"/>
                <a:cs typeface="Times New Roman"/>
              </a:rPr>
              <a:t> </a:t>
            </a:r>
            <a:r>
              <a:rPr sz="2500" b="1" i="1" dirty="0">
                <a:solidFill>
                  <a:srgbClr val="FF0000"/>
                </a:solidFill>
                <a:latin typeface="Times New Roman"/>
                <a:cs typeface="Times New Roman"/>
              </a:rPr>
              <a:t>What</a:t>
            </a:r>
            <a:r>
              <a:rPr sz="2500" b="1" i="1" spc="-5" dirty="0">
                <a:solidFill>
                  <a:srgbClr val="FF0000"/>
                </a:solidFill>
                <a:latin typeface="Times New Roman"/>
                <a:cs typeface="Times New Roman"/>
              </a:rPr>
              <a:t> </a:t>
            </a:r>
            <a:r>
              <a:rPr sz="2500" b="1" i="1" dirty="0">
                <a:solidFill>
                  <a:srgbClr val="FF0000"/>
                </a:solidFill>
                <a:latin typeface="Times New Roman"/>
                <a:cs typeface="Times New Roman"/>
              </a:rPr>
              <a:t>are</a:t>
            </a:r>
            <a:r>
              <a:rPr sz="2500" b="1" i="1" spc="-15" dirty="0">
                <a:solidFill>
                  <a:srgbClr val="FF0000"/>
                </a:solidFill>
                <a:latin typeface="Times New Roman"/>
                <a:cs typeface="Times New Roman"/>
              </a:rPr>
              <a:t> </a:t>
            </a:r>
            <a:r>
              <a:rPr sz="2500" b="1" i="1" dirty="0">
                <a:solidFill>
                  <a:srgbClr val="FF0000"/>
                </a:solidFill>
                <a:latin typeface="Times New Roman"/>
                <a:cs typeface="Times New Roman"/>
              </a:rPr>
              <a:t>the </a:t>
            </a:r>
            <a:r>
              <a:rPr sz="2500" b="1" i="1" spc="-10" dirty="0">
                <a:solidFill>
                  <a:srgbClr val="FF0000"/>
                </a:solidFill>
                <a:latin typeface="Times New Roman"/>
                <a:cs typeface="Times New Roman"/>
              </a:rPr>
              <a:t>microprocessor</a:t>
            </a:r>
            <a:r>
              <a:rPr sz="2500" b="1" i="1" spc="-70" dirty="0">
                <a:solidFill>
                  <a:srgbClr val="FF0000"/>
                </a:solidFill>
                <a:latin typeface="Times New Roman"/>
                <a:cs typeface="Times New Roman"/>
              </a:rPr>
              <a:t> </a:t>
            </a:r>
            <a:r>
              <a:rPr sz="2500" b="1" i="1" dirty="0">
                <a:solidFill>
                  <a:srgbClr val="FF0000"/>
                </a:solidFill>
                <a:latin typeface="Times New Roman"/>
                <a:cs typeface="Times New Roman"/>
              </a:rPr>
              <a:t>–initiated</a:t>
            </a:r>
            <a:r>
              <a:rPr sz="2500" b="1" i="1" spc="-45" dirty="0">
                <a:solidFill>
                  <a:srgbClr val="FF0000"/>
                </a:solidFill>
                <a:latin typeface="Times New Roman"/>
                <a:cs typeface="Times New Roman"/>
              </a:rPr>
              <a:t> </a:t>
            </a:r>
            <a:r>
              <a:rPr sz="2500" b="1" i="1" spc="-10" dirty="0">
                <a:solidFill>
                  <a:srgbClr val="FF0000"/>
                </a:solidFill>
                <a:latin typeface="Times New Roman"/>
                <a:cs typeface="Times New Roman"/>
              </a:rPr>
              <a:t>operations </a:t>
            </a:r>
            <a:r>
              <a:rPr sz="2400" dirty="0">
                <a:latin typeface="Times New Roman"/>
                <a:cs typeface="Times New Roman"/>
              </a:rPr>
              <a:t>These</a:t>
            </a:r>
            <a:r>
              <a:rPr sz="2400" spc="-30" dirty="0">
                <a:latin typeface="Times New Roman"/>
                <a:cs typeface="Times New Roman"/>
              </a:rPr>
              <a:t> </a:t>
            </a:r>
            <a:r>
              <a:rPr sz="2400" dirty="0">
                <a:latin typeface="Times New Roman"/>
                <a:cs typeface="Times New Roman"/>
              </a:rPr>
              <a:t>are</a:t>
            </a:r>
            <a:r>
              <a:rPr sz="2400" spc="-5" dirty="0">
                <a:latin typeface="Times New Roman"/>
                <a:cs typeface="Times New Roman"/>
              </a:rPr>
              <a:t> </a:t>
            </a:r>
            <a:r>
              <a:rPr sz="2400" dirty="0">
                <a:latin typeface="Times New Roman"/>
                <a:cs typeface="Times New Roman"/>
              </a:rPr>
              <a:t>operations</a:t>
            </a:r>
            <a:r>
              <a:rPr sz="2400" spc="-40" dirty="0">
                <a:latin typeface="Times New Roman"/>
                <a:cs typeface="Times New Roman"/>
              </a:rPr>
              <a:t> </a:t>
            </a:r>
            <a:r>
              <a:rPr sz="2400" dirty="0">
                <a:latin typeface="Times New Roman"/>
                <a:cs typeface="Times New Roman"/>
              </a:rPr>
              <a:t>that</a:t>
            </a:r>
            <a:r>
              <a:rPr sz="2400" spc="-10" dirty="0">
                <a:latin typeface="Times New Roman"/>
                <a:cs typeface="Times New Roman"/>
              </a:rPr>
              <a:t> </a:t>
            </a:r>
            <a:r>
              <a:rPr sz="2400" u="sng" dirty="0">
                <a:uFill>
                  <a:solidFill>
                    <a:srgbClr val="000000"/>
                  </a:solidFill>
                </a:uFill>
                <a:latin typeface="Times New Roman"/>
                <a:cs typeface="Times New Roman"/>
              </a:rPr>
              <a:t>the</a:t>
            </a:r>
            <a:r>
              <a:rPr sz="2400" u="sng" spc="-15" dirty="0">
                <a:uFill>
                  <a:solidFill>
                    <a:srgbClr val="000000"/>
                  </a:solidFill>
                </a:uFill>
                <a:latin typeface="Times New Roman"/>
                <a:cs typeface="Times New Roman"/>
              </a:rPr>
              <a:t> </a:t>
            </a:r>
            <a:r>
              <a:rPr sz="2400" u="sng" dirty="0">
                <a:uFill>
                  <a:solidFill>
                    <a:srgbClr val="000000"/>
                  </a:solidFill>
                </a:uFill>
                <a:latin typeface="Times New Roman"/>
                <a:cs typeface="Times New Roman"/>
              </a:rPr>
              <a:t>microprocessor</a:t>
            </a:r>
            <a:r>
              <a:rPr sz="2400" u="sng" spc="-25" dirty="0">
                <a:uFill>
                  <a:solidFill>
                    <a:srgbClr val="000000"/>
                  </a:solidFill>
                </a:uFill>
                <a:latin typeface="Times New Roman"/>
                <a:cs typeface="Times New Roman"/>
              </a:rPr>
              <a:t> </a:t>
            </a:r>
            <a:r>
              <a:rPr sz="2400" u="sng" dirty="0">
                <a:uFill>
                  <a:solidFill>
                    <a:srgbClr val="000000"/>
                  </a:solidFill>
                </a:uFill>
                <a:latin typeface="Times New Roman"/>
                <a:cs typeface="Times New Roman"/>
              </a:rPr>
              <a:t>itself</a:t>
            </a:r>
            <a:r>
              <a:rPr sz="2400" u="sng" spc="-30" dirty="0">
                <a:uFill>
                  <a:solidFill>
                    <a:srgbClr val="000000"/>
                  </a:solidFill>
                </a:uFill>
                <a:latin typeface="Times New Roman"/>
                <a:cs typeface="Times New Roman"/>
              </a:rPr>
              <a:t> </a:t>
            </a:r>
            <a:r>
              <a:rPr sz="2400" u="sng" spc="-10" dirty="0">
                <a:uFill>
                  <a:solidFill>
                    <a:srgbClr val="000000"/>
                  </a:solidFill>
                </a:uFill>
                <a:latin typeface="Times New Roman"/>
                <a:cs typeface="Times New Roman"/>
              </a:rPr>
              <a:t>starts.</a:t>
            </a:r>
            <a:r>
              <a:rPr sz="2400" spc="-10" dirty="0">
                <a:latin typeface="Times New Roman"/>
                <a:cs typeface="Times New Roman"/>
              </a:rPr>
              <a:t> </a:t>
            </a:r>
            <a:r>
              <a:rPr sz="2400" dirty="0">
                <a:latin typeface="Times New Roman"/>
                <a:cs typeface="Times New Roman"/>
              </a:rPr>
              <a:t>These</a:t>
            </a:r>
            <a:r>
              <a:rPr sz="2400" spc="-30" dirty="0">
                <a:latin typeface="Times New Roman"/>
                <a:cs typeface="Times New Roman"/>
              </a:rPr>
              <a:t> </a:t>
            </a:r>
            <a:r>
              <a:rPr sz="2400" dirty="0">
                <a:latin typeface="Times New Roman"/>
                <a:cs typeface="Times New Roman"/>
              </a:rPr>
              <a:t>are</a:t>
            </a:r>
            <a:r>
              <a:rPr sz="2400" spc="-10" dirty="0">
                <a:latin typeface="Times New Roman"/>
                <a:cs typeface="Times New Roman"/>
              </a:rPr>
              <a:t> </a:t>
            </a:r>
            <a:r>
              <a:rPr sz="2400" dirty="0">
                <a:latin typeface="Times New Roman"/>
                <a:cs typeface="Times New Roman"/>
              </a:rPr>
              <a:t>usually</a:t>
            </a:r>
            <a:r>
              <a:rPr sz="2400" spc="-20" dirty="0">
                <a:latin typeface="Times New Roman"/>
                <a:cs typeface="Times New Roman"/>
              </a:rPr>
              <a:t> </a:t>
            </a:r>
            <a:r>
              <a:rPr sz="2400" dirty="0">
                <a:latin typeface="Times New Roman"/>
                <a:cs typeface="Times New Roman"/>
              </a:rPr>
              <a:t>one</a:t>
            </a:r>
            <a:r>
              <a:rPr sz="2400" spc="-10" dirty="0">
                <a:latin typeface="Times New Roman"/>
                <a:cs typeface="Times New Roman"/>
              </a:rPr>
              <a:t> </a:t>
            </a:r>
            <a:r>
              <a:rPr sz="2400" dirty="0">
                <a:latin typeface="Times New Roman"/>
                <a:cs typeface="Times New Roman"/>
              </a:rPr>
              <a:t>of</a:t>
            </a:r>
            <a:r>
              <a:rPr sz="2400" spc="10" dirty="0">
                <a:latin typeface="Times New Roman"/>
                <a:cs typeface="Times New Roman"/>
              </a:rPr>
              <a:t> </a:t>
            </a:r>
            <a:r>
              <a:rPr sz="2400" b="1" dirty="0">
                <a:latin typeface="Times New Roman"/>
                <a:cs typeface="Times New Roman"/>
              </a:rPr>
              <a:t>4</a:t>
            </a:r>
            <a:r>
              <a:rPr sz="2400" b="1" spc="5" dirty="0">
                <a:latin typeface="Times New Roman"/>
                <a:cs typeface="Times New Roman"/>
              </a:rPr>
              <a:t> </a:t>
            </a:r>
            <a:r>
              <a:rPr sz="2400" b="1" spc="-10" dirty="0">
                <a:latin typeface="Times New Roman"/>
                <a:cs typeface="Times New Roman"/>
              </a:rPr>
              <a:t>operations</a:t>
            </a:r>
            <a:r>
              <a:rPr sz="2400" spc="-10" dirty="0">
                <a:latin typeface="Times New Roman"/>
                <a:cs typeface="Times New Roman"/>
              </a:rPr>
              <a:t>:</a:t>
            </a:r>
            <a:endParaRPr sz="2400">
              <a:latin typeface="Times New Roman"/>
              <a:cs typeface="Times New Roman"/>
            </a:endParaRPr>
          </a:p>
          <a:p>
            <a:pPr marL="363855" indent="-245110" algn="just">
              <a:lnSpc>
                <a:spcPct val="100000"/>
              </a:lnSpc>
              <a:spcBef>
                <a:spcPts val="1335"/>
              </a:spcBef>
              <a:buClr>
                <a:srgbClr val="E38312"/>
              </a:buClr>
              <a:buSzPct val="95833"/>
              <a:buFont typeface="Wingdings"/>
              <a:buChar char=""/>
              <a:tabLst>
                <a:tab pos="363855" algn="l"/>
              </a:tabLst>
            </a:pPr>
            <a:r>
              <a:rPr sz="2400" dirty="0">
                <a:latin typeface="Times New Roman"/>
                <a:cs typeface="Times New Roman"/>
              </a:rPr>
              <a:t>Memory</a:t>
            </a:r>
            <a:r>
              <a:rPr sz="2400" spc="-25" dirty="0">
                <a:latin typeface="Times New Roman"/>
                <a:cs typeface="Times New Roman"/>
              </a:rPr>
              <a:t> </a:t>
            </a:r>
            <a:r>
              <a:rPr sz="2400" spc="-20" dirty="0">
                <a:latin typeface="Times New Roman"/>
                <a:cs typeface="Times New Roman"/>
              </a:rPr>
              <a:t>Read</a:t>
            </a:r>
            <a:endParaRPr sz="2400">
              <a:latin typeface="Times New Roman"/>
              <a:cs typeface="Times New Roman"/>
            </a:endParaRPr>
          </a:p>
          <a:p>
            <a:pPr marL="363855" indent="-245110" algn="just">
              <a:lnSpc>
                <a:spcPct val="100000"/>
              </a:lnSpc>
              <a:spcBef>
                <a:spcPts val="2039"/>
              </a:spcBef>
              <a:buClr>
                <a:srgbClr val="E38312"/>
              </a:buClr>
              <a:buSzPct val="95833"/>
              <a:buFont typeface="Wingdings"/>
              <a:buChar char=""/>
              <a:tabLst>
                <a:tab pos="363855" algn="l"/>
              </a:tabLst>
            </a:pPr>
            <a:r>
              <a:rPr sz="2400" dirty="0">
                <a:latin typeface="Times New Roman"/>
                <a:cs typeface="Times New Roman"/>
              </a:rPr>
              <a:t>Memory</a:t>
            </a:r>
            <a:r>
              <a:rPr sz="2400" spc="-70" dirty="0">
                <a:latin typeface="Times New Roman"/>
                <a:cs typeface="Times New Roman"/>
              </a:rPr>
              <a:t> </a:t>
            </a:r>
            <a:r>
              <a:rPr sz="2400" spc="-20" dirty="0">
                <a:latin typeface="Times New Roman"/>
                <a:cs typeface="Times New Roman"/>
              </a:rPr>
              <a:t>Write</a:t>
            </a:r>
            <a:endParaRPr sz="2400">
              <a:latin typeface="Times New Roman"/>
              <a:cs typeface="Times New Roman"/>
            </a:endParaRPr>
          </a:p>
          <a:p>
            <a:pPr marL="363855" indent="-245110">
              <a:lnSpc>
                <a:spcPct val="100000"/>
              </a:lnSpc>
              <a:spcBef>
                <a:spcPts val="2045"/>
              </a:spcBef>
              <a:buClr>
                <a:srgbClr val="E38312"/>
              </a:buClr>
              <a:buSzPct val="95833"/>
              <a:buFont typeface="Wingdings"/>
              <a:buChar char=""/>
              <a:tabLst>
                <a:tab pos="363855" algn="l"/>
              </a:tabLst>
            </a:pPr>
            <a:r>
              <a:rPr sz="2400" dirty="0">
                <a:latin typeface="Times New Roman"/>
                <a:cs typeface="Times New Roman"/>
              </a:rPr>
              <a:t>I/O</a:t>
            </a:r>
            <a:r>
              <a:rPr sz="2400" spc="-20" dirty="0">
                <a:latin typeface="Times New Roman"/>
                <a:cs typeface="Times New Roman"/>
              </a:rPr>
              <a:t> </a:t>
            </a:r>
            <a:r>
              <a:rPr sz="2400" dirty="0">
                <a:latin typeface="Times New Roman"/>
                <a:cs typeface="Times New Roman"/>
              </a:rPr>
              <a:t>Read</a:t>
            </a:r>
            <a:r>
              <a:rPr sz="2400" spc="-15" dirty="0">
                <a:latin typeface="Times New Roman"/>
                <a:cs typeface="Times New Roman"/>
              </a:rPr>
              <a:t> </a:t>
            </a:r>
            <a:r>
              <a:rPr sz="2400" dirty="0">
                <a:latin typeface="Times New Roman"/>
                <a:cs typeface="Times New Roman"/>
              </a:rPr>
              <a:t>(Get</a:t>
            </a:r>
            <a:r>
              <a:rPr sz="2400" spc="-10" dirty="0">
                <a:latin typeface="Times New Roman"/>
                <a:cs typeface="Times New Roman"/>
              </a:rPr>
              <a:t> </a:t>
            </a:r>
            <a:r>
              <a:rPr sz="2400" dirty="0">
                <a:latin typeface="Times New Roman"/>
                <a:cs typeface="Times New Roman"/>
              </a:rPr>
              <a:t>data</a:t>
            </a:r>
            <a:r>
              <a:rPr sz="2400" spc="-10" dirty="0">
                <a:latin typeface="Times New Roman"/>
                <a:cs typeface="Times New Roman"/>
              </a:rPr>
              <a:t> </a:t>
            </a:r>
            <a:r>
              <a:rPr sz="2400" dirty="0">
                <a:latin typeface="Times New Roman"/>
                <a:cs typeface="Times New Roman"/>
              </a:rPr>
              <a:t>from</a:t>
            </a:r>
            <a:r>
              <a:rPr sz="2400" spc="-15" dirty="0">
                <a:latin typeface="Times New Roman"/>
                <a:cs typeface="Times New Roman"/>
              </a:rPr>
              <a:t> </a:t>
            </a:r>
            <a:r>
              <a:rPr sz="2400" dirty="0">
                <a:latin typeface="Times New Roman"/>
                <a:cs typeface="Times New Roman"/>
              </a:rPr>
              <a:t>an input</a:t>
            </a:r>
            <a:r>
              <a:rPr sz="2400" spc="-15" dirty="0">
                <a:latin typeface="Times New Roman"/>
                <a:cs typeface="Times New Roman"/>
              </a:rPr>
              <a:t> </a:t>
            </a:r>
            <a:r>
              <a:rPr sz="2400" spc="-10" dirty="0">
                <a:latin typeface="Times New Roman"/>
                <a:cs typeface="Times New Roman"/>
              </a:rPr>
              <a:t>device)</a:t>
            </a:r>
            <a:endParaRPr sz="2400">
              <a:latin typeface="Times New Roman"/>
              <a:cs typeface="Times New Roman"/>
            </a:endParaRPr>
          </a:p>
          <a:p>
            <a:pPr marL="363855" indent="-245110">
              <a:lnSpc>
                <a:spcPct val="100000"/>
              </a:lnSpc>
              <a:spcBef>
                <a:spcPts val="2040"/>
              </a:spcBef>
              <a:buClr>
                <a:srgbClr val="E38312"/>
              </a:buClr>
              <a:buSzPct val="95833"/>
              <a:buFont typeface="Wingdings"/>
              <a:buChar char=""/>
              <a:tabLst>
                <a:tab pos="363855" algn="l"/>
              </a:tabLst>
            </a:pPr>
            <a:r>
              <a:rPr sz="2400" dirty="0">
                <a:latin typeface="Times New Roman"/>
                <a:cs typeface="Times New Roman"/>
              </a:rPr>
              <a:t>I/O</a:t>
            </a:r>
            <a:r>
              <a:rPr sz="2400" spc="-30" dirty="0">
                <a:latin typeface="Times New Roman"/>
                <a:cs typeface="Times New Roman"/>
              </a:rPr>
              <a:t> </a:t>
            </a:r>
            <a:r>
              <a:rPr sz="2400" dirty="0">
                <a:latin typeface="Times New Roman"/>
                <a:cs typeface="Times New Roman"/>
              </a:rPr>
              <a:t>write</a:t>
            </a:r>
            <a:r>
              <a:rPr sz="2400" spc="-25" dirty="0">
                <a:latin typeface="Times New Roman"/>
                <a:cs typeface="Times New Roman"/>
              </a:rPr>
              <a:t> </a:t>
            </a:r>
            <a:r>
              <a:rPr sz="2400" dirty="0">
                <a:latin typeface="Times New Roman"/>
                <a:cs typeface="Times New Roman"/>
              </a:rPr>
              <a:t>(Send data</a:t>
            </a:r>
            <a:r>
              <a:rPr sz="2400" spc="-15" dirty="0">
                <a:latin typeface="Times New Roman"/>
                <a:cs typeface="Times New Roman"/>
              </a:rPr>
              <a:t> </a:t>
            </a:r>
            <a:r>
              <a:rPr sz="2400" dirty="0">
                <a:latin typeface="Times New Roman"/>
                <a:cs typeface="Times New Roman"/>
              </a:rPr>
              <a:t>to</a:t>
            </a:r>
            <a:r>
              <a:rPr sz="2400" spc="-10" dirty="0">
                <a:latin typeface="Times New Roman"/>
                <a:cs typeface="Times New Roman"/>
              </a:rPr>
              <a:t> </a:t>
            </a:r>
            <a:r>
              <a:rPr sz="2400" dirty="0">
                <a:latin typeface="Times New Roman"/>
                <a:cs typeface="Times New Roman"/>
              </a:rPr>
              <a:t>an output</a:t>
            </a:r>
            <a:r>
              <a:rPr sz="2400" spc="-15" dirty="0">
                <a:latin typeface="Times New Roman"/>
                <a:cs typeface="Times New Roman"/>
              </a:rPr>
              <a:t> </a:t>
            </a:r>
            <a:r>
              <a:rPr sz="2400" spc="-10" dirty="0">
                <a:latin typeface="Times New Roman"/>
                <a:cs typeface="Times New Roman"/>
              </a:rPr>
              <a:t>device)</a:t>
            </a:r>
            <a:endParaRPr sz="2400">
              <a:latin typeface="Times New Roman"/>
              <a:cs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40" dirty="0"/>
              <a:t>Internal</a:t>
            </a:r>
            <a:r>
              <a:rPr spc="-229" dirty="0"/>
              <a:t> </a:t>
            </a:r>
            <a:r>
              <a:rPr spc="-40" dirty="0"/>
              <a:t>Data</a:t>
            </a:r>
            <a:r>
              <a:rPr spc="-210" dirty="0"/>
              <a:t> </a:t>
            </a:r>
            <a:r>
              <a:rPr spc="-60" dirty="0"/>
              <a:t>Operations</a:t>
            </a:r>
          </a:p>
        </p:txBody>
      </p:sp>
      <p:sp>
        <p:nvSpPr>
          <p:cNvPr id="3" name="object 3"/>
          <p:cNvSpPr txBox="1"/>
          <p:nvPr/>
        </p:nvSpPr>
        <p:spPr>
          <a:xfrm>
            <a:off x="920597" y="1831975"/>
            <a:ext cx="6263640" cy="3805554"/>
          </a:xfrm>
          <a:prstGeom prst="rect">
            <a:avLst/>
          </a:prstGeom>
        </p:spPr>
        <p:txBody>
          <a:bodyPr vert="horz" wrap="square" lIns="0" tIns="53975" rIns="0" bIns="0" rtlCol="0">
            <a:spAutoFit/>
          </a:bodyPr>
          <a:lstStyle/>
          <a:p>
            <a:pPr marL="12700" marR="5715">
              <a:lnSpc>
                <a:spcPts val="2590"/>
              </a:lnSpc>
              <a:spcBef>
                <a:spcPts val="425"/>
              </a:spcBef>
              <a:tabLst>
                <a:tab pos="701675" algn="l"/>
                <a:tab pos="1524635" algn="l"/>
                <a:tab pos="2162810" algn="l"/>
                <a:tab pos="3355340" algn="l"/>
                <a:tab pos="3705860" algn="l"/>
                <a:tab pos="4853305" algn="l"/>
                <a:tab pos="5321300" algn="l"/>
              </a:tabLst>
            </a:pPr>
            <a:r>
              <a:rPr sz="2400" spc="-25" dirty="0">
                <a:latin typeface="Times New Roman"/>
                <a:cs typeface="Times New Roman"/>
              </a:rPr>
              <a:t>The</a:t>
            </a:r>
            <a:r>
              <a:rPr sz="2400" dirty="0">
                <a:latin typeface="Times New Roman"/>
                <a:cs typeface="Times New Roman"/>
              </a:rPr>
              <a:t>	</a:t>
            </a:r>
            <a:r>
              <a:rPr sz="2400" spc="-20" dirty="0">
                <a:latin typeface="Times New Roman"/>
                <a:cs typeface="Times New Roman"/>
              </a:rPr>
              <a:t>8085</a:t>
            </a:r>
            <a:r>
              <a:rPr sz="2400" dirty="0">
                <a:latin typeface="Times New Roman"/>
                <a:cs typeface="Times New Roman"/>
              </a:rPr>
              <a:t>	</a:t>
            </a:r>
            <a:r>
              <a:rPr sz="2400" spc="-25" dirty="0">
                <a:latin typeface="Times New Roman"/>
                <a:cs typeface="Times New Roman"/>
              </a:rPr>
              <a:t>can</a:t>
            </a:r>
            <a:r>
              <a:rPr sz="2400" dirty="0">
                <a:latin typeface="Times New Roman"/>
                <a:cs typeface="Times New Roman"/>
              </a:rPr>
              <a:t>	</a:t>
            </a:r>
            <a:r>
              <a:rPr sz="2400" spc="-10" dirty="0">
                <a:latin typeface="Times New Roman"/>
                <a:cs typeface="Times New Roman"/>
              </a:rPr>
              <a:t>perform</a:t>
            </a:r>
            <a:r>
              <a:rPr sz="2400" dirty="0">
                <a:latin typeface="Times New Roman"/>
                <a:cs typeface="Times New Roman"/>
              </a:rPr>
              <a:t>	</a:t>
            </a:r>
            <a:r>
              <a:rPr sz="2400" spc="-50" dirty="0">
                <a:latin typeface="Times New Roman"/>
                <a:cs typeface="Times New Roman"/>
              </a:rPr>
              <a:t>a</a:t>
            </a:r>
            <a:r>
              <a:rPr sz="2400" dirty="0">
                <a:latin typeface="Times New Roman"/>
                <a:cs typeface="Times New Roman"/>
              </a:rPr>
              <a:t>	</a:t>
            </a:r>
            <a:r>
              <a:rPr sz="2400" spc="-10" dirty="0">
                <a:latin typeface="Times New Roman"/>
                <a:cs typeface="Times New Roman"/>
              </a:rPr>
              <a:t>number</a:t>
            </a:r>
            <a:r>
              <a:rPr sz="2400" dirty="0">
                <a:latin typeface="Times New Roman"/>
                <a:cs typeface="Times New Roman"/>
              </a:rPr>
              <a:t>	</a:t>
            </a:r>
            <a:r>
              <a:rPr sz="2400" spc="-25" dirty="0">
                <a:latin typeface="Times New Roman"/>
                <a:cs typeface="Times New Roman"/>
              </a:rPr>
              <a:t>of</a:t>
            </a:r>
            <a:r>
              <a:rPr sz="2400" dirty="0">
                <a:latin typeface="Times New Roman"/>
                <a:cs typeface="Times New Roman"/>
              </a:rPr>
              <a:t>	</a:t>
            </a:r>
            <a:r>
              <a:rPr sz="2400" spc="-10" dirty="0">
                <a:latin typeface="Times New Roman"/>
                <a:cs typeface="Times New Roman"/>
              </a:rPr>
              <a:t>internal </a:t>
            </a:r>
            <a:r>
              <a:rPr sz="2400" dirty="0">
                <a:latin typeface="Times New Roman"/>
                <a:cs typeface="Times New Roman"/>
              </a:rPr>
              <a:t>operations.</a:t>
            </a:r>
            <a:r>
              <a:rPr sz="2400" spc="-60" dirty="0">
                <a:latin typeface="Times New Roman"/>
                <a:cs typeface="Times New Roman"/>
              </a:rPr>
              <a:t> </a:t>
            </a:r>
            <a:r>
              <a:rPr sz="2400" dirty="0">
                <a:latin typeface="Times New Roman"/>
                <a:cs typeface="Times New Roman"/>
              </a:rPr>
              <a:t>Such</a:t>
            </a:r>
            <a:r>
              <a:rPr sz="2400" spc="5" dirty="0">
                <a:latin typeface="Times New Roman"/>
                <a:cs typeface="Times New Roman"/>
              </a:rPr>
              <a:t> </a:t>
            </a:r>
            <a:r>
              <a:rPr sz="2400" spc="-25" dirty="0">
                <a:latin typeface="Times New Roman"/>
                <a:cs typeface="Times New Roman"/>
              </a:rPr>
              <a:t>as</a:t>
            </a:r>
            <a:endParaRPr sz="2400">
              <a:latin typeface="Times New Roman"/>
              <a:cs typeface="Times New Roman"/>
            </a:endParaRPr>
          </a:p>
          <a:p>
            <a:pPr marL="341630" indent="-328930">
              <a:lnSpc>
                <a:spcPct val="100000"/>
              </a:lnSpc>
              <a:spcBef>
                <a:spcPts val="985"/>
              </a:spcBef>
              <a:buSzPct val="104166"/>
              <a:buFont typeface="Times New Roman"/>
              <a:buAutoNum type="arabicParenR"/>
              <a:tabLst>
                <a:tab pos="341630" algn="l"/>
              </a:tabLst>
            </a:pPr>
            <a:r>
              <a:rPr sz="2400" dirty="0">
                <a:latin typeface="Times New Roman"/>
                <a:cs typeface="Times New Roman"/>
              </a:rPr>
              <a:t>Storing</a:t>
            </a:r>
            <a:r>
              <a:rPr sz="2400" spc="-20" dirty="0">
                <a:latin typeface="Times New Roman"/>
                <a:cs typeface="Times New Roman"/>
              </a:rPr>
              <a:t> data</a:t>
            </a:r>
            <a:endParaRPr sz="2400">
              <a:latin typeface="Times New Roman"/>
              <a:cs typeface="Times New Roman"/>
            </a:endParaRPr>
          </a:p>
          <a:p>
            <a:pPr marL="341630" indent="-328930">
              <a:lnSpc>
                <a:spcPct val="100000"/>
              </a:lnSpc>
              <a:spcBef>
                <a:spcPts val="1080"/>
              </a:spcBef>
              <a:buFont typeface="Times New Roman"/>
              <a:buAutoNum type="arabicParenR"/>
              <a:tabLst>
                <a:tab pos="341630" algn="l"/>
              </a:tabLst>
            </a:pPr>
            <a:r>
              <a:rPr sz="2400" dirty="0">
                <a:latin typeface="Times New Roman"/>
                <a:cs typeface="Times New Roman"/>
              </a:rPr>
              <a:t>Arithmetic</a:t>
            </a:r>
            <a:r>
              <a:rPr sz="2400" spc="-45" dirty="0">
                <a:latin typeface="Times New Roman"/>
                <a:cs typeface="Times New Roman"/>
              </a:rPr>
              <a:t> </a:t>
            </a:r>
            <a:r>
              <a:rPr sz="2400" dirty="0">
                <a:latin typeface="Times New Roman"/>
                <a:cs typeface="Times New Roman"/>
              </a:rPr>
              <a:t>Logic</a:t>
            </a:r>
            <a:r>
              <a:rPr sz="2400" spc="-15" dirty="0">
                <a:latin typeface="Times New Roman"/>
                <a:cs typeface="Times New Roman"/>
              </a:rPr>
              <a:t> </a:t>
            </a:r>
            <a:r>
              <a:rPr sz="2400" spc="-10" dirty="0">
                <a:latin typeface="Times New Roman"/>
                <a:cs typeface="Times New Roman"/>
              </a:rPr>
              <a:t>operations,</a:t>
            </a:r>
            <a:endParaRPr sz="2400">
              <a:latin typeface="Times New Roman"/>
              <a:cs typeface="Times New Roman"/>
            </a:endParaRPr>
          </a:p>
          <a:p>
            <a:pPr marL="340995" indent="-328295">
              <a:lnSpc>
                <a:spcPct val="100000"/>
              </a:lnSpc>
              <a:spcBef>
                <a:spcPts val="1120"/>
              </a:spcBef>
              <a:buFont typeface="Times New Roman"/>
              <a:buAutoNum type="arabicParenR"/>
              <a:tabLst>
                <a:tab pos="340995" algn="l"/>
              </a:tabLst>
            </a:pPr>
            <a:r>
              <a:rPr sz="2400" spc="-10" dirty="0">
                <a:latin typeface="Times New Roman"/>
                <a:cs typeface="Times New Roman"/>
              </a:rPr>
              <a:t>Testing</a:t>
            </a:r>
            <a:r>
              <a:rPr sz="2400" spc="-60" dirty="0">
                <a:latin typeface="Times New Roman"/>
                <a:cs typeface="Times New Roman"/>
              </a:rPr>
              <a:t> </a:t>
            </a:r>
            <a:r>
              <a:rPr sz="2400" dirty="0">
                <a:latin typeface="Times New Roman"/>
                <a:cs typeface="Times New Roman"/>
              </a:rPr>
              <a:t>for</a:t>
            </a:r>
            <a:r>
              <a:rPr sz="2400" spc="-40" dirty="0">
                <a:latin typeface="Times New Roman"/>
                <a:cs typeface="Times New Roman"/>
              </a:rPr>
              <a:t> </a:t>
            </a:r>
            <a:r>
              <a:rPr sz="2400" dirty="0">
                <a:latin typeface="Times New Roman"/>
                <a:cs typeface="Times New Roman"/>
              </a:rPr>
              <a:t>condition,</a:t>
            </a:r>
            <a:r>
              <a:rPr sz="2400" spc="-65" dirty="0">
                <a:latin typeface="Times New Roman"/>
                <a:cs typeface="Times New Roman"/>
              </a:rPr>
              <a:t> </a:t>
            </a:r>
            <a:r>
              <a:rPr sz="2400" spc="-20" dirty="0">
                <a:latin typeface="Times New Roman"/>
                <a:cs typeface="Times New Roman"/>
              </a:rPr>
              <a:t>etc.</a:t>
            </a:r>
            <a:endParaRPr sz="2400">
              <a:latin typeface="Times New Roman"/>
              <a:cs typeface="Times New Roman"/>
            </a:endParaRPr>
          </a:p>
          <a:p>
            <a:pPr marL="12700" marR="5080">
              <a:lnSpc>
                <a:spcPts val="2380"/>
              </a:lnSpc>
              <a:spcBef>
                <a:spcPts val="1445"/>
              </a:spcBef>
            </a:pPr>
            <a:r>
              <a:rPr sz="2200" dirty="0">
                <a:latin typeface="Times New Roman"/>
                <a:cs typeface="Times New Roman"/>
              </a:rPr>
              <a:t>To</a:t>
            </a:r>
            <a:r>
              <a:rPr sz="2200" spc="75" dirty="0">
                <a:latin typeface="Times New Roman"/>
                <a:cs typeface="Times New Roman"/>
              </a:rPr>
              <a:t> </a:t>
            </a:r>
            <a:r>
              <a:rPr sz="2200" dirty="0">
                <a:latin typeface="Times New Roman"/>
                <a:cs typeface="Times New Roman"/>
              </a:rPr>
              <a:t>perform</a:t>
            </a:r>
            <a:r>
              <a:rPr sz="2200" spc="70" dirty="0">
                <a:latin typeface="Times New Roman"/>
                <a:cs typeface="Times New Roman"/>
              </a:rPr>
              <a:t> </a:t>
            </a:r>
            <a:r>
              <a:rPr sz="2200" dirty="0">
                <a:latin typeface="Times New Roman"/>
                <a:cs typeface="Times New Roman"/>
              </a:rPr>
              <a:t>these</a:t>
            </a:r>
            <a:r>
              <a:rPr sz="2200" spc="65" dirty="0">
                <a:latin typeface="Times New Roman"/>
                <a:cs typeface="Times New Roman"/>
              </a:rPr>
              <a:t> </a:t>
            </a:r>
            <a:r>
              <a:rPr sz="2200" dirty="0">
                <a:latin typeface="Times New Roman"/>
                <a:cs typeface="Times New Roman"/>
              </a:rPr>
              <a:t>operations,</a:t>
            </a:r>
            <a:r>
              <a:rPr sz="2200" spc="75" dirty="0">
                <a:latin typeface="Times New Roman"/>
                <a:cs typeface="Times New Roman"/>
              </a:rPr>
              <a:t> </a:t>
            </a:r>
            <a:r>
              <a:rPr sz="2200" dirty="0">
                <a:latin typeface="Times New Roman"/>
                <a:cs typeface="Times New Roman"/>
              </a:rPr>
              <a:t>the</a:t>
            </a:r>
            <a:r>
              <a:rPr sz="2200" spc="70" dirty="0">
                <a:latin typeface="Times New Roman"/>
                <a:cs typeface="Times New Roman"/>
              </a:rPr>
              <a:t> </a:t>
            </a:r>
            <a:r>
              <a:rPr sz="2200" dirty="0">
                <a:latin typeface="Times New Roman"/>
                <a:cs typeface="Times New Roman"/>
              </a:rPr>
              <a:t>microprocessor</a:t>
            </a:r>
            <a:r>
              <a:rPr sz="2200" spc="75" dirty="0">
                <a:latin typeface="Times New Roman"/>
                <a:cs typeface="Times New Roman"/>
              </a:rPr>
              <a:t> </a:t>
            </a:r>
            <a:r>
              <a:rPr sz="2200" spc="-10" dirty="0">
                <a:latin typeface="Times New Roman"/>
                <a:cs typeface="Times New Roman"/>
              </a:rPr>
              <a:t>needs </a:t>
            </a:r>
            <a:r>
              <a:rPr sz="2200" dirty="0">
                <a:latin typeface="Times New Roman"/>
                <a:cs typeface="Times New Roman"/>
              </a:rPr>
              <a:t>an</a:t>
            </a:r>
            <a:r>
              <a:rPr sz="2200" spc="-55" dirty="0">
                <a:latin typeface="Times New Roman"/>
                <a:cs typeface="Times New Roman"/>
              </a:rPr>
              <a:t> </a:t>
            </a:r>
            <a:r>
              <a:rPr sz="2200" b="1" dirty="0">
                <a:latin typeface="Times New Roman"/>
                <a:cs typeface="Times New Roman"/>
              </a:rPr>
              <a:t>internal</a:t>
            </a:r>
            <a:r>
              <a:rPr sz="2200" b="1" spc="-45" dirty="0">
                <a:latin typeface="Times New Roman"/>
                <a:cs typeface="Times New Roman"/>
              </a:rPr>
              <a:t> </a:t>
            </a:r>
            <a:r>
              <a:rPr sz="2200" b="1" spc="-10" dirty="0">
                <a:latin typeface="Times New Roman"/>
                <a:cs typeface="Times New Roman"/>
              </a:rPr>
              <a:t>architecture</a:t>
            </a:r>
            <a:endParaRPr sz="2200">
              <a:latin typeface="Times New Roman"/>
              <a:cs typeface="Times New Roman"/>
            </a:endParaRPr>
          </a:p>
          <a:p>
            <a:pPr marL="12700" marR="5715">
              <a:lnSpc>
                <a:spcPts val="2380"/>
              </a:lnSpc>
              <a:spcBef>
                <a:spcPts val="1385"/>
              </a:spcBef>
              <a:tabLst>
                <a:tab pos="370840" algn="l"/>
                <a:tab pos="1179830" algn="l"/>
                <a:tab pos="1705610" algn="l"/>
                <a:tab pos="2219325" algn="l"/>
                <a:tab pos="3309620" algn="l"/>
                <a:tab pos="4025900" algn="l"/>
                <a:tab pos="5502910" algn="l"/>
                <a:tab pos="5877560" algn="l"/>
              </a:tabLst>
            </a:pPr>
            <a:r>
              <a:rPr sz="2200" b="1" spc="-50" dirty="0">
                <a:solidFill>
                  <a:srgbClr val="FF0000"/>
                </a:solidFill>
                <a:latin typeface="Times New Roman"/>
                <a:cs typeface="Times New Roman"/>
              </a:rPr>
              <a:t>Q</a:t>
            </a:r>
            <a:r>
              <a:rPr sz="2200" b="1" dirty="0">
                <a:solidFill>
                  <a:srgbClr val="FF0000"/>
                </a:solidFill>
                <a:latin typeface="Times New Roman"/>
                <a:cs typeface="Times New Roman"/>
              </a:rPr>
              <a:t>	</a:t>
            </a:r>
            <a:r>
              <a:rPr sz="2200" b="1" spc="-20" dirty="0">
                <a:solidFill>
                  <a:srgbClr val="FF0000"/>
                </a:solidFill>
                <a:latin typeface="Times New Roman"/>
                <a:cs typeface="Times New Roman"/>
              </a:rPr>
              <a:t>What</a:t>
            </a:r>
            <a:r>
              <a:rPr sz="2200" b="1" dirty="0">
                <a:solidFill>
                  <a:srgbClr val="FF0000"/>
                </a:solidFill>
                <a:latin typeface="Times New Roman"/>
                <a:cs typeface="Times New Roman"/>
              </a:rPr>
              <a:t>	</a:t>
            </a:r>
            <a:r>
              <a:rPr sz="2200" b="1" spc="-25" dirty="0">
                <a:solidFill>
                  <a:srgbClr val="FF0000"/>
                </a:solidFill>
                <a:latin typeface="Times New Roman"/>
                <a:cs typeface="Times New Roman"/>
              </a:rPr>
              <a:t>are</a:t>
            </a:r>
            <a:r>
              <a:rPr sz="2200" b="1" dirty="0">
                <a:solidFill>
                  <a:srgbClr val="FF0000"/>
                </a:solidFill>
                <a:latin typeface="Times New Roman"/>
                <a:cs typeface="Times New Roman"/>
              </a:rPr>
              <a:t>	</a:t>
            </a:r>
            <a:r>
              <a:rPr sz="2200" b="1" spc="-25" dirty="0">
                <a:solidFill>
                  <a:srgbClr val="FF0000"/>
                </a:solidFill>
                <a:latin typeface="Times New Roman"/>
                <a:cs typeface="Times New Roman"/>
              </a:rPr>
              <a:t>the</a:t>
            </a:r>
            <a:r>
              <a:rPr sz="2200" b="1" dirty="0">
                <a:solidFill>
                  <a:srgbClr val="FF0000"/>
                </a:solidFill>
                <a:latin typeface="Times New Roman"/>
                <a:cs typeface="Times New Roman"/>
              </a:rPr>
              <a:t>	</a:t>
            </a:r>
            <a:r>
              <a:rPr sz="2200" b="1" spc="-10" dirty="0">
                <a:solidFill>
                  <a:srgbClr val="FF0000"/>
                </a:solidFill>
                <a:latin typeface="Times New Roman"/>
                <a:cs typeface="Times New Roman"/>
              </a:rPr>
              <a:t>internal</a:t>
            </a:r>
            <a:r>
              <a:rPr sz="2200" b="1" dirty="0">
                <a:solidFill>
                  <a:srgbClr val="FF0000"/>
                </a:solidFill>
                <a:latin typeface="Times New Roman"/>
                <a:cs typeface="Times New Roman"/>
              </a:rPr>
              <a:t>	</a:t>
            </a:r>
            <a:r>
              <a:rPr sz="2200" b="1" spc="-20" dirty="0">
                <a:solidFill>
                  <a:srgbClr val="FF0000"/>
                </a:solidFill>
                <a:latin typeface="Times New Roman"/>
                <a:cs typeface="Times New Roman"/>
              </a:rPr>
              <a:t>Data</a:t>
            </a:r>
            <a:r>
              <a:rPr sz="2200" b="1" dirty="0">
                <a:solidFill>
                  <a:srgbClr val="FF0000"/>
                </a:solidFill>
                <a:latin typeface="Times New Roman"/>
                <a:cs typeface="Times New Roman"/>
              </a:rPr>
              <a:t>	</a:t>
            </a:r>
            <a:r>
              <a:rPr sz="2200" b="1" spc="-10" dirty="0">
                <a:solidFill>
                  <a:srgbClr val="FF0000"/>
                </a:solidFill>
                <a:latin typeface="Times New Roman"/>
                <a:cs typeface="Times New Roman"/>
              </a:rPr>
              <a:t>Operations</a:t>
            </a:r>
            <a:r>
              <a:rPr sz="2200" b="1" dirty="0">
                <a:solidFill>
                  <a:srgbClr val="FF0000"/>
                </a:solidFill>
                <a:latin typeface="Times New Roman"/>
                <a:cs typeface="Times New Roman"/>
              </a:rPr>
              <a:t>	</a:t>
            </a:r>
            <a:r>
              <a:rPr sz="2200" b="1" spc="-25" dirty="0">
                <a:solidFill>
                  <a:srgbClr val="FF0000"/>
                </a:solidFill>
                <a:latin typeface="Times New Roman"/>
                <a:cs typeface="Times New Roman"/>
              </a:rPr>
              <a:t>of</a:t>
            </a:r>
            <a:r>
              <a:rPr sz="2200" b="1" dirty="0">
                <a:solidFill>
                  <a:srgbClr val="FF0000"/>
                </a:solidFill>
                <a:latin typeface="Times New Roman"/>
                <a:cs typeface="Times New Roman"/>
              </a:rPr>
              <a:t>	</a:t>
            </a:r>
            <a:r>
              <a:rPr sz="2200" b="1" spc="-25" dirty="0">
                <a:solidFill>
                  <a:srgbClr val="FF0000"/>
                </a:solidFill>
                <a:latin typeface="Times New Roman"/>
                <a:cs typeface="Times New Roman"/>
              </a:rPr>
              <a:t>the </a:t>
            </a:r>
            <a:r>
              <a:rPr sz="2200" b="1" spc="-10" dirty="0">
                <a:solidFill>
                  <a:srgbClr val="FF0000"/>
                </a:solidFill>
                <a:latin typeface="Times New Roman"/>
                <a:cs typeface="Times New Roman"/>
              </a:rPr>
              <a:t>microprocessor?</a:t>
            </a:r>
            <a:endParaRPr sz="2200">
              <a:latin typeface="Times New Roman"/>
              <a:cs typeface="Times New Roman"/>
            </a:endParaRPr>
          </a:p>
        </p:txBody>
      </p:sp>
      <p:pic>
        <p:nvPicPr>
          <p:cNvPr id="4" name="object 4"/>
          <p:cNvPicPr/>
          <p:nvPr/>
        </p:nvPicPr>
        <p:blipFill>
          <a:blip r:embed="rId2" cstate="print"/>
          <a:stretch>
            <a:fillRect/>
          </a:stretch>
        </p:blipFill>
        <p:spPr>
          <a:xfrm>
            <a:off x="7230140" y="2150439"/>
            <a:ext cx="4040299" cy="363240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60" dirty="0"/>
              <a:t>Externally-</a:t>
            </a:r>
            <a:r>
              <a:rPr spc="-40" dirty="0"/>
              <a:t>Initiated</a:t>
            </a:r>
            <a:r>
              <a:rPr spc="-160" dirty="0"/>
              <a:t> </a:t>
            </a:r>
            <a:r>
              <a:rPr spc="-55" dirty="0"/>
              <a:t>Operations</a:t>
            </a:r>
          </a:p>
        </p:txBody>
      </p:sp>
      <p:sp>
        <p:nvSpPr>
          <p:cNvPr id="3" name="object 3"/>
          <p:cNvSpPr txBox="1"/>
          <p:nvPr/>
        </p:nvSpPr>
        <p:spPr>
          <a:xfrm>
            <a:off x="802335" y="1699762"/>
            <a:ext cx="8778875" cy="1369695"/>
          </a:xfrm>
          <a:prstGeom prst="rect">
            <a:avLst/>
          </a:prstGeom>
        </p:spPr>
        <p:txBody>
          <a:bodyPr vert="horz" wrap="square" lIns="0" tIns="93345" rIns="0" bIns="0" rtlCol="0">
            <a:spAutoFit/>
          </a:bodyPr>
          <a:lstStyle/>
          <a:p>
            <a:pPr marL="12700">
              <a:lnSpc>
                <a:spcPct val="100000"/>
              </a:lnSpc>
              <a:spcBef>
                <a:spcPts val="735"/>
              </a:spcBef>
            </a:pPr>
            <a:r>
              <a:rPr sz="2500" b="1" i="1" spc="50" dirty="0">
                <a:solidFill>
                  <a:srgbClr val="FF0000"/>
                </a:solidFill>
                <a:latin typeface="Times New Roman"/>
                <a:cs typeface="Times New Roman"/>
              </a:rPr>
              <a:t>Q</a:t>
            </a:r>
            <a:r>
              <a:rPr sz="2500" b="1" i="1" spc="-90" dirty="0">
                <a:solidFill>
                  <a:srgbClr val="FF0000"/>
                </a:solidFill>
                <a:latin typeface="Times New Roman"/>
                <a:cs typeface="Times New Roman"/>
              </a:rPr>
              <a:t> </a:t>
            </a:r>
            <a:r>
              <a:rPr sz="2500" b="1" i="1" dirty="0">
                <a:solidFill>
                  <a:srgbClr val="FF0000"/>
                </a:solidFill>
                <a:latin typeface="Times New Roman"/>
                <a:cs typeface="Times New Roman"/>
              </a:rPr>
              <a:t>What</a:t>
            </a:r>
            <a:r>
              <a:rPr sz="2500" b="1" i="1" spc="-30" dirty="0">
                <a:solidFill>
                  <a:srgbClr val="FF0000"/>
                </a:solidFill>
                <a:latin typeface="Times New Roman"/>
                <a:cs typeface="Times New Roman"/>
              </a:rPr>
              <a:t> </a:t>
            </a:r>
            <a:r>
              <a:rPr sz="2500" b="1" i="1" dirty="0">
                <a:solidFill>
                  <a:srgbClr val="FF0000"/>
                </a:solidFill>
                <a:latin typeface="Times New Roman"/>
                <a:cs typeface="Times New Roman"/>
              </a:rPr>
              <a:t>are</a:t>
            </a:r>
            <a:r>
              <a:rPr sz="2500" b="1" i="1" spc="-40" dirty="0">
                <a:solidFill>
                  <a:srgbClr val="FF0000"/>
                </a:solidFill>
                <a:latin typeface="Times New Roman"/>
                <a:cs typeface="Times New Roman"/>
              </a:rPr>
              <a:t> </a:t>
            </a:r>
            <a:r>
              <a:rPr sz="2500" b="1" i="1" dirty="0">
                <a:solidFill>
                  <a:srgbClr val="FF0000"/>
                </a:solidFill>
                <a:latin typeface="Times New Roman"/>
                <a:cs typeface="Times New Roman"/>
              </a:rPr>
              <a:t>the</a:t>
            </a:r>
            <a:r>
              <a:rPr sz="2500" b="1" i="1" spc="-30" dirty="0">
                <a:solidFill>
                  <a:srgbClr val="FF0000"/>
                </a:solidFill>
                <a:latin typeface="Times New Roman"/>
                <a:cs typeface="Times New Roman"/>
              </a:rPr>
              <a:t> </a:t>
            </a:r>
            <a:r>
              <a:rPr sz="2500" b="1" i="1" spc="-10" dirty="0">
                <a:solidFill>
                  <a:srgbClr val="FF0000"/>
                </a:solidFill>
                <a:latin typeface="Times New Roman"/>
                <a:cs typeface="Times New Roman"/>
              </a:rPr>
              <a:t>External</a:t>
            </a:r>
            <a:r>
              <a:rPr sz="2500" b="1" i="1" spc="-35" dirty="0">
                <a:solidFill>
                  <a:srgbClr val="FF0000"/>
                </a:solidFill>
                <a:latin typeface="Times New Roman"/>
                <a:cs typeface="Times New Roman"/>
              </a:rPr>
              <a:t> </a:t>
            </a:r>
            <a:r>
              <a:rPr sz="2500" b="1" i="1" dirty="0">
                <a:solidFill>
                  <a:srgbClr val="FF0000"/>
                </a:solidFill>
                <a:latin typeface="Times New Roman"/>
                <a:cs typeface="Times New Roman"/>
              </a:rPr>
              <a:t>initiated</a:t>
            </a:r>
            <a:r>
              <a:rPr sz="2500" b="1" i="1" spc="-65" dirty="0">
                <a:solidFill>
                  <a:srgbClr val="FF0000"/>
                </a:solidFill>
                <a:latin typeface="Times New Roman"/>
                <a:cs typeface="Times New Roman"/>
              </a:rPr>
              <a:t> </a:t>
            </a:r>
            <a:r>
              <a:rPr sz="2500" b="1" i="1" dirty="0">
                <a:solidFill>
                  <a:srgbClr val="FF0000"/>
                </a:solidFill>
                <a:latin typeface="Times New Roman"/>
                <a:cs typeface="Times New Roman"/>
              </a:rPr>
              <a:t>operation</a:t>
            </a:r>
            <a:r>
              <a:rPr sz="2500" b="1" i="1" spc="-35" dirty="0">
                <a:solidFill>
                  <a:srgbClr val="FF0000"/>
                </a:solidFill>
                <a:latin typeface="Times New Roman"/>
                <a:cs typeface="Times New Roman"/>
              </a:rPr>
              <a:t> </a:t>
            </a:r>
            <a:r>
              <a:rPr sz="2500" b="1" i="1" dirty="0">
                <a:solidFill>
                  <a:srgbClr val="FF0000"/>
                </a:solidFill>
                <a:latin typeface="Times New Roman"/>
                <a:cs typeface="Times New Roman"/>
              </a:rPr>
              <a:t>of</a:t>
            </a:r>
            <a:r>
              <a:rPr sz="2500" b="1" i="1" spc="-30" dirty="0">
                <a:solidFill>
                  <a:srgbClr val="FF0000"/>
                </a:solidFill>
                <a:latin typeface="Times New Roman"/>
                <a:cs typeface="Times New Roman"/>
              </a:rPr>
              <a:t> </a:t>
            </a:r>
            <a:r>
              <a:rPr sz="2500" b="1" i="1" dirty="0">
                <a:solidFill>
                  <a:srgbClr val="FF0000"/>
                </a:solidFill>
                <a:latin typeface="Times New Roman"/>
                <a:cs typeface="Times New Roman"/>
              </a:rPr>
              <a:t>the</a:t>
            </a:r>
            <a:r>
              <a:rPr sz="2500" b="1" i="1" spc="-40" dirty="0">
                <a:solidFill>
                  <a:srgbClr val="FF0000"/>
                </a:solidFill>
                <a:latin typeface="Times New Roman"/>
                <a:cs typeface="Times New Roman"/>
              </a:rPr>
              <a:t> </a:t>
            </a:r>
            <a:r>
              <a:rPr sz="2500" b="1" i="1" spc="-10" dirty="0">
                <a:solidFill>
                  <a:srgbClr val="FF0000"/>
                </a:solidFill>
                <a:latin typeface="Times New Roman"/>
                <a:cs typeface="Times New Roman"/>
              </a:rPr>
              <a:t>microprocessor?</a:t>
            </a:r>
            <a:endParaRPr sz="2500" dirty="0">
              <a:latin typeface="Times New Roman"/>
              <a:cs typeface="Times New Roman"/>
            </a:endParaRPr>
          </a:p>
          <a:p>
            <a:pPr marL="12700">
              <a:lnSpc>
                <a:spcPct val="100000"/>
              </a:lnSpc>
              <a:spcBef>
                <a:spcPts val="585"/>
              </a:spcBef>
            </a:pPr>
            <a:r>
              <a:rPr sz="2400" b="1" dirty="0">
                <a:latin typeface="Times New Roman"/>
                <a:cs typeface="Times New Roman"/>
              </a:rPr>
              <a:t>1-</a:t>
            </a:r>
            <a:r>
              <a:rPr sz="2400" b="1" spc="-10" dirty="0">
                <a:latin typeface="Times New Roman"/>
                <a:cs typeface="Times New Roman"/>
              </a:rPr>
              <a:t> </a:t>
            </a:r>
            <a:r>
              <a:rPr sz="2400" b="1" spc="-20" dirty="0">
                <a:latin typeface="Times New Roman"/>
                <a:cs typeface="Times New Roman"/>
              </a:rPr>
              <a:t>Reset</a:t>
            </a:r>
            <a:endParaRPr sz="2400" dirty="0">
              <a:latin typeface="Times New Roman"/>
              <a:cs typeface="Times New Roman"/>
            </a:endParaRPr>
          </a:p>
          <a:p>
            <a:pPr marL="469900">
              <a:lnSpc>
                <a:spcPct val="100000"/>
              </a:lnSpc>
              <a:spcBef>
                <a:spcPts val="600"/>
              </a:spcBef>
            </a:pPr>
            <a:r>
              <a:rPr sz="2400" dirty="0">
                <a:latin typeface="Times New Roman"/>
                <a:cs typeface="Times New Roman"/>
              </a:rPr>
              <a:t>All</a:t>
            </a:r>
            <a:r>
              <a:rPr sz="2400" spc="-20" dirty="0">
                <a:latin typeface="Times New Roman"/>
                <a:cs typeface="Times New Roman"/>
              </a:rPr>
              <a:t> </a:t>
            </a:r>
            <a:r>
              <a:rPr sz="2400" dirty="0">
                <a:latin typeface="Times New Roman"/>
                <a:cs typeface="Times New Roman"/>
              </a:rPr>
              <a:t>operations</a:t>
            </a:r>
            <a:r>
              <a:rPr sz="2400" spc="-10" dirty="0">
                <a:latin typeface="Times New Roman"/>
                <a:cs typeface="Times New Roman"/>
              </a:rPr>
              <a:t> </a:t>
            </a:r>
            <a:r>
              <a:rPr sz="2400" dirty="0">
                <a:latin typeface="Times New Roman"/>
                <a:cs typeface="Times New Roman"/>
              </a:rPr>
              <a:t>are</a:t>
            </a:r>
            <a:r>
              <a:rPr sz="2400" spc="-20" dirty="0">
                <a:latin typeface="Times New Roman"/>
                <a:cs typeface="Times New Roman"/>
              </a:rPr>
              <a:t> </a:t>
            </a:r>
            <a:r>
              <a:rPr sz="2400" dirty="0">
                <a:latin typeface="Times New Roman"/>
                <a:cs typeface="Times New Roman"/>
              </a:rPr>
              <a:t>stopped</a:t>
            </a:r>
            <a:r>
              <a:rPr sz="2400" spc="-10" dirty="0">
                <a:latin typeface="Times New Roman"/>
                <a:cs typeface="Times New Roman"/>
              </a:rPr>
              <a:t> </a:t>
            </a:r>
            <a:r>
              <a:rPr sz="2400" dirty="0">
                <a:latin typeface="Times New Roman"/>
                <a:cs typeface="Times New Roman"/>
              </a:rPr>
              <a:t>and the</a:t>
            </a:r>
            <a:r>
              <a:rPr sz="2400" spc="-15" dirty="0">
                <a:latin typeface="Times New Roman"/>
                <a:cs typeface="Times New Roman"/>
              </a:rPr>
              <a:t> </a:t>
            </a:r>
            <a:r>
              <a:rPr sz="2400" dirty="0">
                <a:latin typeface="Times New Roman"/>
                <a:cs typeface="Times New Roman"/>
              </a:rPr>
              <a:t>program</a:t>
            </a:r>
            <a:r>
              <a:rPr sz="2400" spc="-5" dirty="0">
                <a:latin typeface="Times New Roman"/>
                <a:cs typeface="Times New Roman"/>
              </a:rPr>
              <a:t> </a:t>
            </a:r>
            <a:r>
              <a:rPr sz="2400" dirty="0">
                <a:latin typeface="Times New Roman"/>
                <a:cs typeface="Times New Roman"/>
              </a:rPr>
              <a:t>counter</a:t>
            </a:r>
            <a:r>
              <a:rPr sz="2400" spc="-25" dirty="0">
                <a:latin typeface="Times New Roman"/>
                <a:cs typeface="Times New Roman"/>
              </a:rPr>
              <a:t> </a:t>
            </a:r>
            <a:r>
              <a:rPr sz="2400" dirty="0">
                <a:latin typeface="Times New Roman"/>
                <a:cs typeface="Times New Roman"/>
              </a:rPr>
              <a:t>is reset</a:t>
            </a:r>
            <a:r>
              <a:rPr sz="2400" spc="-15" dirty="0">
                <a:latin typeface="Times New Roman"/>
                <a:cs typeface="Times New Roman"/>
              </a:rPr>
              <a:t> </a:t>
            </a:r>
            <a:r>
              <a:rPr sz="2400" dirty="0">
                <a:latin typeface="Times New Roman"/>
                <a:cs typeface="Times New Roman"/>
              </a:rPr>
              <a:t>to</a:t>
            </a:r>
            <a:r>
              <a:rPr sz="2400" spc="-10" dirty="0">
                <a:latin typeface="Times New Roman"/>
                <a:cs typeface="Times New Roman"/>
              </a:rPr>
              <a:t> 0000.</a:t>
            </a:r>
            <a:endParaRPr sz="2400" dirty="0">
              <a:latin typeface="Times New Roman"/>
              <a:cs typeface="Times New Roman"/>
            </a:endParaRPr>
          </a:p>
        </p:txBody>
      </p:sp>
      <p:sp>
        <p:nvSpPr>
          <p:cNvPr id="4" name="object 4"/>
          <p:cNvSpPr txBox="1"/>
          <p:nvPr/>
        </p:nvSpPr>
        <p:spPr>
          <a:xfrm>
            <a:off x="802335" y="3367983"/>
            <a:ext cx="7229475" cy="1693545"/>
          </a:xfrm>
          <a:prstGeom prst="rect">
            <a:avLst/>
          </a:prstGeom>
        </p:spPr>
        <p:txBody>
          <a:bodyPr vert="horz" wrap="square" lIns="0" tIns="206375" rIns="0" bIns="0" rtlCol="0">
            <a:spAutoFit/>
          </a:bodyPr>
          <a:lstStyle/>
          <a:p>
            <a:pPr marL="12700">
              <a:lnSpc>
                <a:spcPct val="100000"/>
              </a:lnSpc>
              <a:spcBef>
                <a:spcPts val="1625"/>
              </a:spcBef>
            </a:pPr>
            <a:r>
              <a:rPr sz="2400" b="1" dirty="0">
                <a:latin typeface="Times New Roman"/>
                <a:cs typeface="Times New Roman"/>
              </a:rPr>
              <a:t>2-</a:t>
            </a:r>
            <a:r>
              <a:rPr sz="2400" b="1" spc="-15" dirty="0">
                <a:latin typeface="Times New Roman"/>
                <a:cs typeface="Times New Roman"/>
              </a:rPr>
              <a:t> </a:t>
            </a:r>
            <a:r>
              <a:rPr sz="2400" b="1" spc="-10" dirty="0">
                <a:latin typeface="Times New Roman"/>
                <a:cs typeface="Times New Roman"/>
              </a:rPr>
              <a:t>Interrupt</a:t>
            </a:r>
            <a:endParaRPr sz="2400" dirty="0">
              <a:latin typeface="Times New Roman"/>
              <a:cs typeface="Times New Roman"/>
            </a:endParaRPr>
          </a:p>
          <a:p>
            <a:pPr marL="812800" marR="5080" indent="-342900">
              <a:lnSpc>
                <a:spcPct val="150100"/>
              </a:lnSpc>
              <a:spcBef>
                <a:spcPts val="80"/>
              </a:spcBef>
              <a:buFont typeface="Arial"/>
              <a:buChar char="•"/>
              <a:tabLst>
                <a:tab pos="812800" algn="l"/>
                <a:tab pos="1501140" algn="l"/>
                <a:tab pos="3808729" algn="l"/>
                <a:tab pos="5293360" algn="l"/>
                <a:tab pos="5880100" algn="l"/>
              </a:tabLst>
            </a:pPr>
            <a:r>
              <a:rPr sz="2400" spc="-25" dirty="0">
                <a:latin typeface="Times New Roman"/>
                <a:cs typeface="Times New Roman"/>
              </a:rPr>
              <a:t>The</a:t>
            </a:r>
            <a:r>
              <a:rPr sz="2400" dirty="0">
                <a:latin typeface="Times New Roman"/>
                <a:cs typeface="Times New Roman"/>
              </a:rPr>
              <a:t>	</a:t>
            </a:r>
            <a:r>
              <a:rPr sz="2400" spc="-10" dirty="0">
                <a:latin typeface="Times New Roman"/>
                <a:cs typeface="Times New Roman"/>
              </a:rPr>
              <a:t>microprocessor’s</a:t>
            </a:r>
            <a:r>
              <a:rPr sz="2400" dirty="0">
                <a:latin typeface="Times New Roman"/>
                <a:cs typeface="Times New Roman"/>
              </a:rPr>
              <a:t>	</a:t>
            </a:r>
            <a:r>
              <a:rPr sz="2400" spc="-10" dirty="0">
                <a:latin typeface="Times New Roman"/>
                <a:cs typeface="Times New Roman"/>
              </a:rPr>
              <a:t>operations</a:t>
            </a:r>
            <a:r>
              <a:rPr sz="2400" dirty="0">
                <a:latin typeface="Times New Roman"/>
                <a:cs typeface="Times New Roman"/>
              </a:rPr>
              <a:t>	</a:t>
            </a:r>
            <a:r>
              <a:rPr sz="2400" spc="-25" dirty="0">
                <a:latin typeface="Times New Roman"/>
                <a:cs typeface="Times New Roman"/>
              </a:rPr>
              <a:t>are</a:t>
            </a:r>
            <a:r>
              <a:rPr sz="2400" dirty="0">
                <a:latin typeface="Times New Roman"/>
                <a:cs typeface="Times New Roman"/>
              </a:rPr>
              <a:t>	</a:t>
            </a:r>
            <a:r>
              <a:rPr sz="2400" spc="-10" dirty="0">
                <a:latin typeface="Times New Roman"/>
                <a:cs typeface="Times New Roman"/>
              </a:rPr>
              <a:t>interrupted </a:t>
            </a:r>
            <a:r>
              <a:rPr sz="2400" dirty="0">
                <a:latin typeface="Times New Roman"/>
                <a:cs typeface="Times New Roman"/>
              </a:rPr>
              <a:t>executes</a:t>
            </a:r>
            <a:r>
              <a:rPr sz="2400" spc="-40" dirty="0">
                <a:latin typeface="Times New Roman"/>
                <a:cs typeface="Times New Roman"/>
              </a:rPr>
              <a:t> </a:t>
            </a:r>
            <a:r>
              <a:rPr sz="2400" dirty="0">
                <a:latin typeface="Times New Roman"/>
                <a:cs typeface="Times New Roman"/>
              </a:rPr>
              <a:t>what is</a:t>
            </a:r>
            <a:r>
              <a:rPr sz="2400" spc="-10" dirty="0">
                <a:latin typeface="Times New Roman"/>
                <a:cs typeface="Times New Roman"/>
              </a:rPr>
              <a:t> </a:t>
            </a:r>
            <a:r>
              <a:rPr sz="2400" dirty="0">
                <a:latin typeface="Times New Roman"/>
                <a:cs typeface="Times New Roman"/>
              </a:rPr>
              <a:t>called</a:t>
            </a:r>
            <a:r>
              <a:rPr sz="2400" spc="-30" dirty="0">
                <a:latin typeface="Times New Roman"/>
                <a:cs typeface="Times New Roman"/>
              </a:rPr>
              <a:t> </a:t>
            </a:r>
            <a:r>
              <a:rPr sz="2400" dirty="0">
                <a:latin typeface="Times New Roman"/>
                <a:cs typeface="Times New Roman"/>
              </a:rPr>
              <a:t>a “</a:t>
            </a:r>
            <a:r>
              <a:rPr sz="2400" b="1" dirty="0">
                <a:latin typeface="Times New Roman"/>
                <a:cs typeface="Times New Roman"/>
              </a:rPr>
              <a:t>service</a:t>
            </a:r>
            <a:r>
              <a:rPr sz="2400" b="1" spc="-25" dirty="0">
                <a:latin typeface="Times New Roman"/>
                <a:cs typeface="Times New Roman"/>
              </a:rPr>
              <a:t> </a:t>
            </a:r>
            <a:r>
              <a:rPr sz="2400" b="1" spc="-10" dirty="0">
                <a:latin typeface="Times New Roman"/>
                <a:cs typeface="Times New Roman"/>
              </a:rPr>
              <a:t>routine</a:t>
            </a:r>
            <a:r>
              <a:rPr sz="2400" spc="-10" dirty="0">
                <a:latin typeface="Times New Roman"/>
                <a:cs typeface="Times New Roman"/>
              </a:rPr>
              <a:t>”.</a:t>
            </a:r>
            <a:endParaRPr sz="2400" dirty="0">
              <a:latin typeface="Times New Roman"/>
              <a:cs typeface="Times New Roman"/>
            </a:endParaRPr>
          </a:p>
        </p:txBody>
      </p:sp>
      <p:sp>
        <p:nvSpPr>
          <p:cNvPr id="5" name="object 5"/>
          <p:cNvSpPr txBox="1"/>
          <p:nvPr/>
        </p:nvSpPr>
        <p:spPr>
          <a:xfrm>
            <a:off x="8222106" y="4121277"/>
            <a:ext cx="3143250" cy="391160"/>
          </a:xfrm>
          <a:prstGeom prst="rect">
            <a:avLst/>
          </a:prstGeom>
        </p:spPr>
        <p:txBody>
          <a:bodyPr vert="horz" wrap="square" lIns="0" tIns="12700" rIns="0" bIns="0" rtlCol="0">
            <a:spAutoFit/>
          </a:bodyPr>
          <a:lstStyle/>
          <a:p>
            <a:pPr marL="12700">
              <a:lnSpc>
                <a:spcPct val="100000"/>
              </a:lnSpc>
              <a:spcBef>
                <a:spcPts val="100"/>
              </a:spcBef>
              <a:tabLst>
                <a:tab pos="666115" algn="l"/>
                <a:tab pos="1252855" algn="l"/>
              </a:tabLst>
            </a:pPr>
            <a:r>
              <a:rPr sz="2400" spc="-25" dirty="0">
                <a:latin typeface="Times New Roman"/>
                <a:cs typeface="Times New Roman"/>
              </a:rPr>
              <a:t>and</a:t>
            </a:r>
            <a:r>
              <a:rPr sz="2400" dirty="0">
                <a:latin typeface="Times New Roman"/>
                <a:cs typeface="Times New Roman"/>
              </a:rPr>
              <a:t>	</a:t>
            </a:r>
            <a:r>
              <a:rPr sz="2400" spc="-25" dirty="0">
                <a:latin typeface="Times New Roman"/>
                <a:cs typeface="Times New Roman"/>
              </a:rPr>
              <a:t>the</a:t>
            </a:r>
            <a:r>
              <a:rPr sz="2400" dirty="0">
                <a:latin typeface="Times New Roman"/>
                <a:cs typeface="Times New Roman"/>
              </a:rPr>
              <a:t>	</a:t>
            </a:r>
            <a:r>
              <a:rPr sz="2400" spc="-10" dirty="0">
                <a:latin typeface="Times New Roman"/>
                <a:cs typeface="Times New Roman"/>
              </a:rPr>
              <a:t>microprocessor</a:t>
            </a:r>
            <a:endParaRPr sz="2400">
              <a:latin typeface="Times New Roman"/>
              <a:cs typeface="Times New Roman"/>
            </a:endParaRPr>
          </a:p>
        </p:txBody>
      </p:sp>
      <p:sp>
        <p:nvSpPr>
          <p:cNvPr id="6" name="object 6"/>
          <p:cNvSpPr txBox="1"/>
          <p:nvPr/>
        </p:nvSpPr>
        <p:spPr>
          <a:xfrm>
            <a:off x="1259586" y="5112206"/>
            <a:ext cx="10109835" cy="1122680"/>
          </a:xfrm>
          <a:prstGeom prst="rect">
            <a:avLst/>
          </a:prstGeom>
        </p:spPr>
        <p:txBody>
          <a:bodyPr vert="horz" wrap="square" lIns="0" tIns="12700" rIns="0" bIns="0" rtlCol="0">
            <a:spAutoFit/>
          </a:bodyPr>
          <a:lstStyle/>
          <a:p>
            <a:pPr marL="355600" marR="5080" indent="-342900">
              <a:lnSpc>
                <a:spcPct val="150000"/>
              </a:lnSpc>
              <a:spcBef>
                <a:spcPts val="100"/>
              </a:spcBef>
              <a:buFont typeface="Arial"/>
              <a:buChar char="•"/>
              <a:tabLst>
                <a:tab pos="355600" algn="l"/>
              </a:tabLst>
            </a:pPr>
            <a:r>
              <a:rPr sz="2400" dirty="0">
                <a:latin typeface="Times New Roman"/>
                <a:cs typeface="Times New Roman"/>
              </a:rPr>
              <a:t>This</a:t>
            </a:r>
            <a:r>
              <a:rPr sz="2400" spc="204" dirty="0">
                <a:latin typeface="Times New Roman"/>
                <a:cs typeface="Times New Roman"/>
              </a:rPr>
              <a:t> </a:t>
            </a:r>
            <a:r>
              <a:rPr sz="2400" dirty="0">
                <a:latin typeface="Times New Roman"/>
                <a:cs typeface="Times New Roman"/>
              </a:rPr>
              <a:t>routine</a:t>
            </a:r>
            <a:r>
              <a:rPr sz="2400" spc="200" dirty="0">
                <a:latin typeface="Times New Roman"/>
                <a:cs typeface="Times New Roman"/>
              </a:rPr>
              <a:t> </a:t>
            </a:r>
            <a:r>
              <a:rPr sz="2400" dirty="0">
                <a:latin typeface="Times New Roman"/>
                <a:cs typeface="Times New Roman"/>
              </a:rPr>
              <a:t>“handles”</a:t>
            </a:r>
            <a:r>
              <a:rPr sz="2400" spc="195" dirty="0">
                <a:latin typeface="Times New Roman"/>
                <a:cs typeface="Times New Roman"/>
              </a:rPr>
              <a:t> </a:t>
            </a:r>
            <a:r>
              <a:rPr sz="2400" dirty="0">
                <a:latin typeface="Times New Roman"/>
                <a:cs typeface="Times New Roman"/>
              </a:rPr>
              <a:t>the</a:t>
            </a:r>
            <a:r>
              <a:rPr sz="2400" spc="195" dirty="0">
                <a:latin typeface="Times New Roman"/>
                <a:cs typeface="Times New Roman"/>
              </a:rPr>
              <a:t> </a:t>
            </a:r>
            <a:r>
              <a:rPr sz="2400" dirty="0">
                <a:latin typeface="Times New Roman"/>
                <a:cs typeface="Times New Roman"/>
              </a:rPr>
              <a:t>interrupt,</a:t>
            </a:r>
            <a:r>
              <a:rPr sz="2400" spc="195" dirty="0">
                <a:latin typeface="Times New Roman"/>
                <a:cs typeface="Times New Roman"/>
              </a:rPr>
              <a:t> </a:t>
            </a:r>
            <a:r>
              <a:rPr sz="2400" dirty="0">
                <a:latin typeface="Times New Roman"/>
                <a:cs typeface="Times New Roman"/>
              </a:rPr>
              <a:t>(perform</a:t>
            </a:r>
            <a:r>
              <a:rPr sz="2400" spc="190" dirty="0">
                <a:latin typeface="Times New Roman"/>
                <a:cs typeface="Times New Roman"/>
              </a:rPr>
              <a:t> </a:t>
            </a:r>
            <a:r>
              <a:rPr sz="2400" dirty="0">
                <a:latin typeface="Times New Roman"/>
                <a:cs typeface="Times New Roman"/>
              </a:rPr>
              <a:t>the</a:t>
            </a:r>
            <a:r>
              <a:rPr sz="2400" spc="204" dirty="0">
                <a:latin typeface="Times New Roman"/>
                <a:cs typeface="Times New Roman"/>
              </a:rPr>
              <a:t> </a:t>
            </a:r>
            <a:r>
              <a:rPr sz="2400" dirty="0">
                <a:latin typeface="Times New Roman"/>
                <a:cs typeface="Times New Roman"/>
              </a:rPr>
              <a:t>necessary</a:t>
            </a:r>
            <a:r>
              <a:rPr sz="2400" spc="200" dirty="0">
                <a:latin typeface="Times New Roman"/>
                <a:cs typeface="Times New Roman"/>
              </a:rPr>
              <a:t> </a:t>
            </a:r>
            <a:r>
              <a:rPr sz="2400" dirty="0">
                <a:latin typeface="Times New Roman"/>
                <a:cs typeface="Times New Roman"/>
              </a:rPr>
              <a:t>operations).</a:t>
            </a:r>
            <a:r>
              <a:rPr sz="2400" spc="190" dirty="0">
                <a:latin typeface="Times New Roman"/>
                <a:cs typeface="Times New Roman"/>
              </a:rPr>
              <a:t> </a:t>
            </a:r>
            <a:r>
              <a:rPr sz="2400" spc="-20" dirty="0">
                <a:latin typeface="Times New Roman"/>
                <a:cs typeface="Times New Roman"/>
              </a:rPr>
              <a:t>Then </a:t>
            </a:r>
            <a:r>
              <a:rPr sz="2400" dirty="0">
                <a:latin typeface="Times New Roman"/>
                <a:cs typeface="Times New Roman"/>
              </a:rPr>
              <a:t>the</a:t>
            </a:r>
            <a:r>
              <a:rPr sz="2400" spc="-35" dirty="0">
                <a:latin typeface="Times New Roman"/>
                <a:cs typeface="Times New Roman"/>
              </a:rPr>
              <a:t> </a:t>
            </a:r>
            <a:r>
              <a:rPr sz="2400" dirty="0">
                <a:latin typeface="Times New Roman"/>
                <a:cs typeface="Times New Roman"/>
              </a:rPr>
              <a:t>microprocessor</a:t>
            </a:r>
            <a:r>
              <a:rPr sz="2400" spc="-10" dirty="0">
                <a:latin typeface="Times New Roman"/>
                <a:cs typeface="Times New Roman"/>
              </a:rPr>
              <a:t> </a:t>
            </a:r>
            <a:r>
              <a:rPr sz="2400" dirty="0">
                <a:latin typeface="Times New Roman"/>
                <a:cs typeface="Times New Roman"/>
              </a:rPr>
              <a:t>returns</a:t>
            </a:r>
            <a:r>
              <a:rPr sz="2400" spc="-20" dirty="0">
                <a:latin typeface="Times New Roman"/>
                <a:cs typeface="Times New Roman"/>
              </a:rPr>
              <a:t> </a:t>
            </a:r>
            <a:r>
              <a:rPr sz="2400" dirty="0">
                <a:latin typeface="Times New Roman"/>
                <a:cs typeface="Times New Roman"/>
              </a:rPr>
              <a:t>to</a:t>
            </a:r>
            <a:r>
              <a:rPr sz="2400" spc="-15" dirty="0">
                <a:latin typeface="Times New Roman"/>
                <a:cs typeface="Times New Roman"/>
              </a:rPr>
              <a:t> </a:t>
            </a:r>
            <a:r>
              <a:rPr sz="2400" dirty="0">
                <a:latin typeface="Times New Roman"/>
                <a:cs typeface="Times New Roman"/>
              </a:rPr>
              <a:t>its</a:t>
            </a:r>
            <a:r>
              <a:rPr sz="2400" spc="-15" dirty="0">
                <a:latin typeface="Times New Roman"/>
                <a:cs typeface="Times New Roman"/>
              </a:rPr>
              <a:t> </a:t>
            </a:r>
            <a:r>
              <a:rPr sz="2400" dirty="0">
                <a:latin typeface="Times New Roman"/>
                <a:cs typeface="Times New Roman"/>
              </a:rPr>
              <a:t>previous</a:t>
            </a:r>
            <a:r>
              <a:rPr sz="2400" spc="-5" dirty="0">
                <a:latin typeface="Times New Roman"/>
                <a:cs typeface="Times New Roman"/>
              </a:rPr>
              <a:t> </a:t>
            </a:r>
            <a:r>
              <a:rPr sz="2400" dirty="0">
                <a:latin typeface="Times New Roman"/>
                <a:cs typeface="Times New Roman"/>
              </a:rPr>
              <a:t>operations</a:t>
            </a:r>
            <a:r>
              <a:rPr sz="2400" spc="-20" dirty="0">
                <a:latin typeface="Times New Roman"/>
                <a:cs typeface="Times New Roman"/>
              </a:rPr>
              <a:t> </a:t>
            </a:r>
            <a:r>
              <a:rPr sz="2400" dirty="0">
                <a:latin typeface="Times New Roman"/>
                <a:cs typeface="Times New Roman"/>
              </a:rPr>
              <a:t>and</a:t>
            </a:r>
            <a:r>
              <a:rPr sz="2400" spc="-10" dirty="0">
                <a:latin typeface="Times New Roman"/>
                <a:cs typeface="Times New Roman"/>
              </a:rPr>
              <a:t> continues.</a:t>
            </a:r>
            <a:endParaRPr sz="2400" dirty="0">
              <a:latin typeface="Times New Roman"/>
              <a:cs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60" dirty="0"/>
              <a:t>Externally-</a:t>
            </a:r>
            <a:r>
              <a:rPr spc="-40" dirty="0"/>
              <a:t>Initiated</a:t>
            </a:r>
            <a:r>
              <a:rPr spc="-160" dirty="0"/>
              <a:t> </a:t>
            </a:r>
            <a:r>
              <a:rPr spc="-55" dirty="0"/>
              <a:t>Operations</a:t>
            </a:r>
          </a:p>
        </p:txBody>
      </p:sp>
      <p:sp>
        <p:nvSpPr>
          <p:cNvPr id="3" name="object 3"/>
          <p:cNvSpPr txBox="1"/>
          <p:nvPr/>
        </p:nvSpPr>
        <p:spPr>
          <a:xfrm>
            <a:off x="812481" y="1671065"/>
            <a:ext cx="10567035" cy="4583430"/>
          </a:xfrm>
          <a:prstGeom prst="rect">
            <a:avLst/>
          </a:prstGeom>
        </p:spPr>
        <p:txBody>
          <a:bodyPr vert="horz" wrap="square" lIns="0" tIns="88900" rIns="0" bIns="0" rtlCol="0">
            <a:spAutoFit/>
          </a:bodyPr>
          <a:lstStyle/>
          <a:p>
            <a:pPr marL="340995" indent="-328295">
              <a:lnSpc>
                <a:spcPct val="100000"/>
              </a:lnSpc>
              <a:spcBef>
                <a:spcPts val="700"/>
              </a:spcBef>
              <a:buAutoNum type="arabicPlain" startAt="3"/>
              <a:tabLst>
                <a:tab pos="340995" algn="l"/>
              </a:tabLst>
            </a:pPr>
            <a:r>
              <a:rPr sz="2400" b="1" spc="-10" dirty="0">
                <a:latin typeface="Times New Roman"/>
                <a:cs typeface="Times New Roman"/>
              </a:rPr>
              <a:t>Ready</a:t>
            </a:r>
            <a:endParaRPr sz="2400" dirty="0">
              <a:latin typeface="Times New Roman"/>
              <a:cs typeface="Times New Roman"/>
            </a:endParaRPr>
          </a:p>
          <a:p>
            <a:pPr marL="12700" marR="5080">
              <a:lnSpc>
                <a:spcPct val="100000"/>
              </a:lnSpc>
              <a:spcBef>
                <a:spcPts val="600"/>
              </a:spcBef>
            </a:pPr>
            <a:r>
              <a:rPr sz="2400" dirty="0">
                <a:latin typeface="Times New Roman"/>
                <a:cs typeface="Times New Roman"/>
              </a:rPr>
              <a:t>The</a:t>
            </a:r>
            <a:r>
              <a:rPr sz="2400" spc="80" dirty="0">
                <a:latin typeface="Times New Roman"/>
                <a:cs typeface="Times New Roman"/>
              </a:rPr>
              <a:t> </a:t>
            </a:r>
            <a:r>
              <a:rPr sz="2400" dirty="0">
                <a:latin typeface="Times New Roman"/>
                <a:cs typeface="Times New Roman"/>
              </a:rPr>
              <a:t>8085</a:t>
            </a:r>
            <a:r>
              <a:rPr sz="2400" spc="75" dirty="0">
                <a:latin typeface="Times New Roman"/>
                <a:cs typeface="Times New Roman"/>
              </a:rPr>
              <a:t> </a:t>
            </a:r>
            <a:r>
              <a:rPr sz="2400" dirty="0">
                <a:latin typeface="Times New Roman"/>
                <a:cs typeface="Times New Roman"/>
              </a:rPr>
              <a:t>has</a:t>
            </a:r>
            <a:r>
              <a:rPr sz="2400" spc="80" dirty="0">
                <a:latin typeface="Times New Roman"/>
                <a:cs typeface="Times New Roman"/>
              </a:rPr>
              <a:t> </a:t>
            </a:r>
            <a:r>
              <a:rPr sz="2400" dirty="0">
                <a:latin typeface="Times New Roman"/>
                <a:cs typeface="Times New Roman"/>
              </a:rPr>
              <a:t>a</a:t>
            </a:r>
            <a:r>
              <a:rPr sz="2400" spc="80" dirty="0">
                <a:latin typeface="Times New Roman"/>
                <a:cs typeface="Times New Roman"/>
              </a:rPr>
              <a:t> </a:t>
            </a:r>
            <a:r>
              <a:rPr sz="2400" dirty="0">
                <a:latin typeface="Times New Roman"/>
                <a:cs typeface="Times New Roman"/>
              </a:rPr>
              <a:t>pin</a:t>
            </a:r>
            <a:r>
              <a:rPr sz="2400" spc="75" dirty="0">
                <a:latin typeface="Times New Roman"/>
                <a:cs typeface="Times New Roman"/>
              </a:rPr>
              <a:t> </a:t>
            </a:r>
            <a:r>
              <a:rPr sz="2400" dirty="0">
                <a:latin typeface="Times New Roman"/>
                <a:cs typeface="Times New Roman"/>
              </a:rPr>
              <a:t>called</a:t>
            </a:r>
            <a:r>
              <a:rPr sz="2400" spc="75" dirty="0">
                <a:latin typeface="Times New Roman"/>
                <a:cs typeface="Times New Roman"/>
              </a:rPr>
              <a:t> </a:t>
            </a:r>
            <a:r>
              <a:rPr sz="2400" spc="-25" dirty="0">
                <a:latin typeface="Times New Roman"/>
                <a:cs typeface="Times New Roman"/>
              </a:rPr>
              <a:t>RDY.</a:t>
            </a:r>
            <a:r>
              <a:rPr sz="2400" spc="80" dirty="0">
                <a:latin typeface="Times New Roman"/>
                <a:cs typeface="Times New Roman"/>
              </a:rPr>
              <a:t> </a:t>
            </a:r>
            <a:r>
              <a:rPr sz="2400" dirty="0">
                <a:latin typeface="Times New Roman"/>
                <a:cs typeface="Times New Roman"/>
              </a:rPr>
              <a:t>This</a:t>
            </a:r>
            <a:r>
              <a:rPr sz="2400" spc="85" dirty="0">
                <a:latin typeface="Times New Roman"/>
                <a:cs typeface="Times New Roman"/>
              </a:rPr>
              <a:t> </a:t>
            </a:r>
            <a:r>
              <a:rPr sz="2400" dirty="0">
                <a:latin typeface="Times New Roman"/>
                <a:cs typeface="Times New Roman"/>
              </a:rPr>
              <a:t>pin</a:t>
            </a:r>
            <a:r>
              <a:rPr sz="2400" spc="70" dirty="0">
                <a:latin typeface="Times New Roman"/>
                <a:cs typeface="Times New Roman"/>
              </a:rPr>
              <a:t> </a:t>
            </a:r>
            <a:r>
              <a:rPr sz="2400" dirty="0">
                <a:latin typeface="Times New Roman"/>
                <a:cs typeface="Times New Roman"/>
              </a:rPr>
              <a:t>is</a:t>
            </a:r>
            <a:r>
              <a:rPr sz="2400" spc="80" dirty="0">
                <a:latin typeface="Times New Roman"/>
                <a:cs typeface="Times New Roman"/>
              </a:rPr>
              <a:t> </a:t>
            </a:r>
            <a:r>
              <a:rPr sz="2400" dirty="0">
                <a:latin typeface="Times New Roman"/>
                <a:cs typeface="Times New Roman"/>
              </a:rPr>
              <a:t>used</a:t>
            </a:r>
            <a:r>
              <a:rPr sz="2400" spc="75" dirty="0">
                <a:latin typeface="Times New Roman"/>
                <a:cs typeface="Times New Roman"/>
              </a:rPr>
              <a:t> </a:t>
            </a:r>
            <a:r>
              <a:rPr sz="2400" dirty="0">
                <a:latin typeface="Times New Roman"/>
                <a:cs typeface="Times New Roman"/>
              </a:rPr>
              <a:t>by</a:t>
            </a:r>
            <a:r>
              <a:rPr sz="2400" spc="80" dirty="0">
                <a:latin typeface="Times New Roman"/>
                <a:cs typeface="Times New Roman"/>
              </a:rPr>
              <a:t> </a:t>
            </a:r>
            <a:r>
              <a:rPr sz="2400" dirty="0">
                <a:latin typeface="Times New Roman"/>
                <a:cs typeface="Times New Roman"/>
              </a:rPr>
              <a:t>external</a:t>
            </a:r>
            <a:r>
              <a:rPr sz="2400" spc="80" dirty="0">
                <a:latin typeface="Times New Roman"/>
                <a:cs typeface="Times New Roman"/>
              </a:rPr>
              <a:t> </a:t>
            </a:r>
            <a:r>
              <a:rPr sz="2400" dirty="0">
                <a:latin typeface="Times New Roman"/>
                <a:cs typeface="Times New Roman"/>
              </a:rPr>
              <a:t>devices</a:t>
            </a:r>
            <a:r>
              <a:rPr sz="2400" spc="70" dirty="0">
                <a:latin typeface="Times New Roman"/>
                <a:cs typeface="Times New Roman"/>
              </a:rPr>
              <a:t> </a:t>
            </a:r>
            <a:r>
              <a:rPr sz="2400" dirty="0">
                <a:latin typeface="Times New Roman"/>
                <a:cs typeface="Times New Roman"/>
              </a:rPr>
              <a:t>to</a:t>
            </a:r>
            <a:r>
              <a:rPr sz="2400" spc="80" dirty="0">
                <a:latin typeface="Times New Roman"/>
                <a:cs typeface="Times New Roman"/>
              </a:rPr>
              <a:t> </a:t>
            </a:r>
            <a:r>
              <a:rPr sz="2400" dirty="0">
                <a:latin typeface="Times New Roman"/>
                <a:cs typeface="Times New Roman"/>
              </a:rPr>
              <a:t>stop</a:t>
            </a:r>
            <a:r>
              <a:rPr sz="2400" spc="75" dirty="0">
                <a:latin typeface="Times New Roman"/>
                <a:cs typeface="Times New Roman"/>
              </a:rPr>
              <a:t> </a:t>
            </a:r>
            <a:r>
              <a:rPr sz="2400" dirty="0">
                <a:latin typeface="Times New Roman"/>
                <a:cs typeface="Times New Roman"/>
              </a:rPr>
              <a:t>the</a:t>
            </a:r>
            <a:r>
              <a:rPr sz="2400" spc="85" dirty="0">
                <a:latin typeface="Times New Roman"/>
                <a:cs typeface="Times New Roman"/>
              </a:rPr>
              <a:t> </a:t>
            </a:r>
            <a:r>
              <a:rPr sz="2400" spc="-20" dirty="0">
                <a:latin typeface="Times New Roman"/>
                <a:cs typeface="Times New Roman"/>
              </a:rPr>
              <a:t>8085 </a:t>
            </a:r>
            <a:r>
              <a:rPr sz="2400" dirty="0">
                <a:latin typeface="Times New Roman"/>
                <a:cs typeface="Times New Roman"/>
              </a:rPr>
              <a:t>until</a:t>
            </a:r>
            <a:r>
              <a:rPr sz="2400" spc="-30" dirty="0">
                <a:latin typeface="Times New Roman"/>
                <a:cs typeface="Times New Roman"/>
              </a:rPr>
              <a:t> </a:t>
            </a:r>
            <a:r>
              <a:rPr sz="2400" dirty="0">
                <a:latin typeface="Times New Roman"/>
                <a:cs typeface="Times New Roman"/>
              </a:rPr>
              <a:t>they</a:t>
            </a:r>
            <a:r>
              <a:rPr sz="2400" spc="-20" dirty="0">
                <a:latin typeface="Times New Roman"/>
                <a:cs typeface="Times New Roman"/>
              </a:rPr>
              <a:t> </a:t>
            </a:r>
            <a:r>
              <a:rPr sz="2400" dirty="0">
                <a:latin typeface="Times New Roman"/>
                <a:cs typeface="Times New Roman"/>
              </a:rPr>
              <a:t>catch</a:t>
            </a:r>
            <a:r>
              <a:rPr sz="2400" spc="-15" dirty="0">
                <a:latin typeface="Times New Roman"/>
                <a:cs typeface="Times New Roman"/>
              </a:rPr>
              <a:t> </a:t>
            </a:r>
            <a:r>
              <a:rPr sz="2400" spc="-25" dirty="0">
                <a:latin typeface="Times New Roman"/>
                <a:cs typeface="Times New Roman"/>
              </a:rPr>
              <a:t>up.</a:t>
            </a:r>
            <a:endParaRPr sz="2400" dirty="0">
              <a:latin typeface="Times New Roman"/>
              <a:cs typeface="Times New Roman"/>
            </a:endParaRPr>
          </a:p>
          <a:p>
            <a:pPr marL="12700">
              <a:lnSpc>
                <a:spcPct val="100000"/>
              </a:lnSpc>
              <a:spcBef>
                <a:spcPts val="600"/>
              </a:spcBef>
            </a:pPr>
            <a:r>
              <a:rPr sz="2400" dirty="0">
                <a:latin typeface="Times New Roman"/>
                <a:cs typeface="Times New Roman"/>
              </a:rPr>
              <a:t>As</a:t>
            </a:r>
            <a:r>
              <a:rPr sz="2400" spc="-10" dirty="0">
                <a:latin typeface="Times New Roman"/>
                <a:cs typeface="Times New Roman"/>
              </a:rPr>
              <a:t> </a:t>
            </a:r>
            <a:r>
              <a:rPr sz="2400" dirty="0">
                <a:latin typeface="Times New Roman"/>
                <a:cs typeface="Times New Roman"/>
              </a:rPr>
              <a:t>long</a:t>
            </a:r>
            <a:r>
              <a:rPr sz="2400" spc="-20" dirty="0">
                <a:latin typeface="Times New Roman"/>
                <a:cs typeface="Times New Roman"/>
              </a:rPr>
              <a:t> </a:t>
            </a:r>
            <a:r>
              <a:rPr sz="2400" dirty="0">
                <a:latin typeface="Times New Roman"/>
                <a:cs typeface="Times New Roman"/>
              </a:rPr>
              <a:t>as</a:t>
            </a:r>
            <a:r>
              <a:rPr sz="2400" spc="-10" dirty="0">
                <a:latin typeface="Times New Roman"/>
                <a:cs typeface="Times New Roman"/>
              </a:rPr>
              <a:t> </a:t>
            </a:r>
            <a:r>
              <a:rPr sz="2400" dirty="0">
                <a:latin typeface="Times New Roman"/>
                <a:cs typeface="Times New Roman"/>
              </a:rPr>
              <a:t>the</a:t>
            </a:r>
            <a:r>
              <a:rPr sz="2400" spc="-15" dirty="0">
                <a:latin typeface="Times New Roman"/>
                <a:cs typeface="Times New Roman"/>
              </a:rPr>
              <a:t> </a:t>
            </a:r>
            <a:r>
              <a:rPr sz="2400" dirty="0">
                <a:latin typeface="Times New Roman"/>
                <a:cs typeface="Times New Roman"/>
              </a:rPr>
              <a:t>RDY</a:t>
            </a:r>
            <a:r>
              <a:rPr sz="2400" spc="-85" dirty="0">
                <a:latin typeface="Times New Roman"/>
                <a:cs typeface="Times New Roman"/>
              </a:rPr>
              <a:t> </a:t>
            </a:r>
            <a:r>
              <a:rPr sz="2400" dirty="0">
                <a:latin typeface="Times New Roman"/>
                <a:cs typeface="Times New Roman"/>
              </a:rPr>
              <a:t>pin</a:t>
            </a:r>
            <a:r>
              <a:rPr sz="2400" spc="-20" dirty="0">
                <a:latin typeface="Times New Roman"/>
                <a:cs typeface="Times New Roman"/>
              </a:rPr>
              <a:t> </a:t>
            </a:r>
            <a:r>
              <a:rPr sz="2400" dirty="0">
                <a:latin typeface="Times New Roman"/>
                <a:cs typeface="Times New Roman"/>
              </a:rPr>
              <a:t>is</a:t>
            </a:r>
            <a:r>
              <a:rPr sz="2400" spc="-10" dirty="0">
                <a:latin typeface="Times New Roman"/>
                <a:cs typeface="Times New Roman"/>
              </a:rPr>
              <a:t> low, </a:t>
            </a:r>
            <a:r>
              <a:rPr sz="2400" dirty="0">
                <a:latin typeface="Times New Roman"/>
                <a:cs typeface="Times New Roman"/>
              </a:rPr>
              <a:t>the</a:t>
            </a:r>
            <a:r>
              <a:rPr sz="2400" spc="-30" dirty="0">
                <a:latin typeface="Times New Roman"/>
                <a:cs typeface="Times New Roman"/>
              </a:rPr>
              <a:t> </a:t>
            </a:r>
            <a:r>
              <a:rPr sz="2400" dirty="0">
                <a:latin typeface="Times New Roman"/>
                <a:cs typeface="Times New Roman"/>
              </a:rPr>
              <a:t>8085</a:t>
            </a:r>
            <a:r>
              <a:rPr sz="2400" spc="-5" dirty="0">
                <a:latin typeface="Times New Roman"/>
                <a:cs typeface="Times New Roman"/>
              </a:rPr>
              <a:t> </a:t>
            </a:r>
            <a:r>
              <a:rPr sz="2400" dirty="0">
                <a:latin typeface="Times New Roman"/>
                <a:cs typeface="Times New Roman"/>
              </a:rPr>
              <a:t>will</a:t>
            </a:r>
            <a:r>
              <a:rPr sz="2400" spc="-15" dirty="0">
                <a:latin typeface="Times New Roman"/>
                <a:cs typeface="Times New Roman"/>
              </a:rPr>
              <a:t> </a:t>
            </a:r>
            <a:r>
              <a:rPr sz="2400" dirty="0">
                <a:latin typeface="Times New Roman"/>
                <a:cs typeface="Times New Roman"/>
              </a:rPr>
              <a:t>be</a:t>
            </a:r>
            <a:r>
              <a:rPr sz="2400" spc="-20" dirty="0">
                <a:latin typeface="Times New Roman"/>
                <a:cs typeface="Times New Roman"/>
              </a:rPr>
              <a:t> </a:t>
            </a:r>
            <a:r>
              <a:rPr sz="2400" dirty="0">
                <a:latin typeface="Times New Roman"/>
                <a:cs typeface="Times New Roman"/>
              </a:rPr>
              <a:t>in</a:t>
            </a:r>
            <a:r>
              <a:rPr sz="2400" spc="-10" dirty="0">
                <a:latin typeface="Times New Roman"/>
                <a:cs typeface="Times New Roman"/>
              </a:rPr>
              <a:t> </a:t>
            </a:r>
            <a:r>
              <a:rPr sz="2400" dirty="0">
                <a:latin typeface="Times New Roman"/>
                <a:cs typeface="Times New Roman"/>
              </a:rPr>
              <a:t>a</a:t>
            </a:r>
            <a:r>
              <a:rPr sz="2400" spc="-20" dirty="0">
                <a:latin typeface="Times New Roman"/>
                <a:cs typeface="Times New Roman"/>
              </a:rPr>
              <a:t> </a:t>
            </a:r>
            <a:r>
              <a:rPr sz="2400" dirty="0">
                <a:latin typeface="Times New Roman"/>
                <a:cs typeface="Times New Roman"/>
              </a:rPr>
              <a:t>wait</a:t>
            </a:r>
            <a:r>
              <a:rPr sz="2400" spc="-10" dirty="0">
                <a:latin typeface="Times New Roman"/>
                <a:cs typeface="Times New Roman"/>
              </a:rPr>
              <a:t> state.</a:t>
            </a:r>
            <a:endParaRPr sz="2400" dirty="0">
              <a:latin typeface="Times New Roman"/>
              <a:cs typeface="Times New Roman"/>
            </a:endParaRPr>
          </a:p>
          <a:p>
            <a:pPr marL="340995" indent="-328295">
              <a:lnSpc>
                <a:spcPct val="100000"/>
              </a:lnSpc>
              <a:spcBef>
                <a:spcPts val="600"/>
              </a:spcBef>
              <a:buAutoNum type="arabicPlain" startAt="4"/>
              <a:tabLst>
                <a:tab pos="340995" algn="l"/>
              </a:tabLst>
            </a:pPr>
            <a:r>
              <a:rPr sz="2400" b="1" spc="-20" dirty="0">
                <a:latin typeface="Times New Roman"/>
                <a:cs typeface="Times New Roman"/>
              </a:rPr>
              <a:t>Hold</a:t>
            </a:r>
            <a:endParaRPr sz="2400" dirty="0">
              <a:latin typeface="Times New Roman"/>
              <a:cs typeface="Times New Roman"/>
            </a:endParaRPr>
          </a:p>
          <a:p>
            <a:pPr marL="12700" marR="5715">
              <a:lnSpc>
                <a:spcPct val="100000"/>
              </a:lnSpc>
              <a:spcBef>
                <a:spcPts val="600"/>
              </a:spcBef>
            </a:pPr>
            <a:r>
              <a:rPr sz="2400" dirty="0">
                <a:latin typeface="Times New Roman"/>
                <a:cs typeface="Times New Roman"/>
              </a:rPr>
              <a:t>The</a:t>
            </a:r>
            <a:r>
              <a:rPr sz="2400" spc="60" dirty="0">
                <a:latin typeface="Times New Roman"/>
                <a:cs typeface="Times New Roman"/>
              </a:rPr>
              <a:t> </a:t>
            </a:r>
            <a:r>
              <a:rPr sz="2400" dirty="0">
                <a:latin typeface="Times New Roman"/>
                <a:cs typeface="Times New Roman"/>
              </a:rPr>
              <a:t>8085</a:t>
            </a:r>
            <a:r>
              <a:rPr sz="2400" spc="65" dirty="0">
                <a:latin typeface="Times New Roman"/>
                <a:cs typeface="Times New Roman"/>
              </a:rPr>
              <a:t> </a:t>
            </a:r>
            <a:r>
              <a:rPr sz="2400" dirty="0">
                <a:latin typeface="Times New Roman"/>
                <a:cs typeface="Times New Roman"/>
              </a:rPr>
              <a:t>has</a:t>
            </a:r>
            <a:r>
              <a:rPr sz="2400" spc="65" dirty="0">
                <a:latin typeface="Times New Roman"/>
                <a:cs typeface="Times New Roman"/>
              </a:rPr>
              <a:t> </a:t>
            </a:r>
            <a:r>
              <a:rPr sz="2400" dirty="0">
                <a:latin typeface="Times New Roman"/>
                <a:cs typeface="Times New Roman"/>
              </a:rPr>
              <a:t>a</a:t>
            </a:r>
            <a:r>
              <a:rPr sz="2400" spc="60" dirty="0">
                <a:latin typeface="Times New Roman"/>
                <a:cs typeface="Times New Roman"/>
              </a:rPr>
              <a:t> </a:t>
            </a:r>
            <a:r>
              <a:rPr sz="2400" dirty="0">
                <a:latin typeface="Times New Roman"/>
                <a:cs typeface="Times New Roman"/>
              </a:rPr>
              <a:t>pin</a:t>
            </a:r>
            <a:r>
              <a:rPr sz="2400" spc="60" dirty="0">
                <a:latin typeface="Times New Roman"/>
                <a:cs typeface="Times New Roman"/>
              </a:rPr>
              <a:t> </a:t>
            </a:r>
            <a:r>
              <a:rPr sz="2400" dirty="0">
                <a:latin typeface="Times New Roman"/>
                <a:cs typeface="Times New Roman"/>
              </a:rPr>
              <a:t>called</a:t>
            </a:r>
            <a:r>
              <a:rPr sz="2400" spc="60" dirty="0">
                <a:latin typeface="Times New Roman"/>
                <a:cs typeface="Times New Roman"/>
              </a:rPr>
              <a:t> </a:t>
            </a:r>
            <a:r>
              <a:rPr sz="2400" dirty="0">
                <a:latin typeface="Times New Roman"/>
                <a:cs typeface="Times New Roman"/>
              </a:rPr>
              <a:t>HOLD.</a:t>
            </a:r>
            <a:r>
              <a:rPr sz="2400" spc="60" dirty="0">
                <a:latin typeface="Times New Roman"/>
                <a:cs typeface="Times New Roman"/>
              </a:rPr>
              <a:t> </a:t>
            </a:r>
            <a:r>
              <a:rPr sz="2400" dirty="0">
                <a:latin typeface="Times New Roman"/>
                <a:cs typeface="Times New Roman"/>
              </a:rPr>
              <a:t>This</a:t>
            </a:r>
            <a:r>
              <a:rPr sz="2400" spc="75" dirty="0">
                <a:latin typeface="Times New Roman"/>
                <a:cs typeface="Times New Roman"/>
              </a:rPr>
              <a:t> </a:t>
            </a:r>
            <a:r>
              <a:rPr sz="2400" dirty="0">
                <a:latin typeface="Times New Roman"/>
                <a:cs typeface="Times New Roman"/>
              </a:rPr>
              <a:t>pin</a:t>
            </a:r>
            <a:r>
              <a:rPr sz="2400" spc="70" dirty="0">
                <a:latin typeface="Times New Roman"/>
                <a:cs typeface="Times New Roman"/>
              </a:rPr>
              <a:t> </a:t>
            </a:r>
            <a:r>
              <a:rPr sz="2400" dirty="0">
                <a:latin typeface="Times New Roman"/>
                <a:cs typeface="Times New Roman"/>
              </a:rPr>
              <a:t>is</a:t>
            </a:r>
            <a:r>
              <a:rPr sz="2400" spc="60" dirty="0">
                <a:latin typeface="Times New Roman"/>
                <a:cs typeface="Times New Roman"/>
              </a:rPr>
              <a:t> </a:t>
            </a:r>
            <a:r>
              <a:rPr sz="2400" dirty="0">
                <a:latin typeface="Times New Roman"/>
                <a:cs typeface="Times New Roman"/>
              </a:rPr>
              <a:t>used</a:t>
            </a:r>
            <a:r>
              <a:rPr sz="2400" spc="65" dirty="0">
                <a:latin typeface="Times New Roman"/>
                <a:cs typeface="Times New Roman"/>
              </a:rPr>
              <a:t> </a:t>
            </a:r>
            <a:r>
              <a:rPr sz="2400" dirty="0">
                <a:latin typeface="Times New Roman"/>
                <a:cs typeface="Times New Roman"/>
              </a:rPr>
              <a:t>by</a:t>
            </a:r>
            <a:r>
              <a:rPr sz="2400" spc="65" dirty="0">
                <a:latin typeface="Times New Roman"/>
                <a:cs typeface="Times New Roman"/>
              </a:rPr>
              <a:t> </a:t>
            </a:r>
            <a:r>
              <a:rPr sz="2400" dirty="0">
                <a:latin typeface="Times New Roman"/>
                <a:cs typeface="Times New Roman"/>
              </a:rPr>
              <a:t>external</a:t>
            </a:r>
            <a:r>
              <a:rPr sz="2400" spc="70" dirty="0">
                <a:latin typeface="Times New Roman"/>
                <a:cs typeface="Times New Roman"/>
              </a:rPr>
              <a:t> </a:t>
            </a:r>
            <a:r>
              <a:rPr sz="2400" dirty="0">
                <a:latin typeface="Times New Roman"/>
                <a:cs typeface="Times New Roman"/>
              </a:rPr>
              <a:t>devices</a:t>
            </a:r>
            <a:r>
              <a:rPr sz="2400" spc="65" dirty="0">
                <a:latin typeface="Times New Roman"/>
                <a:cs typeface="Times New Roman"/>
              </a:rPr>
              <a:t> </a:t>
            </a:r>
            <a:r>
              <a:rPr sz="2400" dirty="0">
                <a:latin typeface="Times New Roman"/>
                <a:cs typeface="Times New Roman"/>
              </a:rPr>
              <a:t>to</a:t>
            </a:r>
            <a:r>
              <a:rPr sz="2400" spc="55" dirty="0">
                <a:latin typeface="Times New Roman"/>
                <a:cs typeface="Times New Roman"/>
              </a:rPr>
              <a:t> </a:t>
            </a:r>
            <a:r>
              <a:rPr sz="2400" dirty="0">
                <a:latin typeface="Times New Roman"/>
                <a:cs typeface="Times New Roman"/>
              </a:rPr>
              <a:t>gain</a:t>
            </a:r>
            <a:r>
              <a:rPr sz="2400" spc="55" dirty="0">
                <a:latin typeface="Times New Roman"/>
                <a:cs typeface="Times New Roman"/>
              </a:rPr>
              <a:t> </a:t>
            </a:r>
            <a:r>
              <a:rPr sz="2400" spc="-10" dirty="0">
                <a:latin typeface="Times New Roman"/>
                <a:cs typeface="Times New Roman"/>
              </a:rPr>
              <a:t>control </a:t>
            </a:r>
            <a:r>
              <a:rPr sz="2400" dirty="0">
                <a:latin typeface="Times New Roman"/>
                <a:cs typeface="Times New Roman"/>
              </a:rPr>
              <a:t>of</a:t>
            </a:r>
            <a:r>
              <a:rPr sz="2400" spc="-10" dirty="0">
                <a:latin typeface="Times New Roman"/>
                <a:cs typeface="Times New Roman"/>
              </a:rPr>
              <a:t> </a:t>
            </a:r>
            <a:r>
              <a:rPr sz="2400" dirty="0">
                <a:latin typeface="Times New Roman"/>
                <a:cs typeface="Times New Roman"/>
              </a:rPr>
              <a:t>the</a:t>
            </a:r>
            <a:r>
              <a:rPr sz="2400" spc="-20" dirty="0">
                <a:latin typeface="Times New Roman"/>
                <a:cs typeface="Times New Roman"/>
              </a:rPr>
              <a:t> </a:t>
            </a:r>
            <a:r>
              <a:rPr sz="2400" spc="-10" dirty="0">
                <a:latin typeface="Times New Roman"/>
                <a:cs typeface="Times New Roman"/>
              </a:rPr>
              <a:t>busses.</a:t>
            </a:r>
            <a:endParaRPr sz="2400" dirty="0">
              <a:latin typeface="Times New Roman"/>
              <a:cs typeface="Times New Roman"/>
            </a:endParaRPr>
          </a:p>
          <a:p>
            <a:pPr marL="12700" marR="6350">
              <a:lnSpc>
                <a:spcPct val="100000"/>
              </a:lnSpc>
              <a:spcBef>
                <a:spcPts val="600"/>
              </a:spcBef>
            </a:pPr>
            <a:r>
              <a:rPr sz="2400" dirty="0">
                <a:latin typeface="Times New Roman"/>
                <a:cs typeface="Times New Roman"/>
              </a:rPr>
              <a:t>When</a:t>
            </a:r>
            <a:r>
              <a:rPr sz="2400" spc="185" dirty="0">
                <a:latin typeface="Times New Roman"/>
                <a:cs typeface="Times New Roman"/>
              </a:rPr>
              <a:t> </a:t>
            </a:r>
            <a:r>
              <a:rPr sz="2400" dirty="0">
                <a:latin typeface="Times New Roman"/>
                <a:cs typeface="Times New Roman"/>
              </a:rPr>
              <a:t>the</a:t>
            </a:r>
            <a:r>
              <a:rPr sz="2400" spc="204" dirty="0">
                <a:latin typeface="Times New Roman"/>
                <a:cs typeface="Times New Roman"/>
              </a:rPr>
              <a:t> </a:t>
            </a:r>
            <a:r>
              <a:rPr sz="2400" dirty="0">
                <a:latin typeface="Times New Roman"/>
                <a:cs typeface="Times New Roman"/>
              </a:rPr>
              <a:t>HOLD</a:t>
            </a:r>
            <a:r>
              <a:rPr sz="2400" spc="204" dirty="0">
                <a:latin typeface="Times New Roman"/>
                <a:cs typeface="Times New Roman"/>
              </a:rPr>
              <a:t> </a:t>
            </a:r>
            <a:r>
              <a:rPr sz="2400" dirty="0">
                <a:latin typeface="Times New Roman"/>
                <a:cs typeface="Times New Roman"/>
              </a:rPr>
              <a:t>signal</a:t>
            </a:r>
            <a:r>
              <a:rPr sz="2400" spc="195" dirty="0">
                <a:latin typeface="Times New Roman"/>
                <a:cs typeface="Times New Roman"/>
              </a:rPr>
              <a:t> </a:t>
            </a:r>
            <a:r>
              <a:rPr sz="2400" dirty="0">
                <a:latin typeface="Times New Roman"/>
                <a:cs typeface="Times New Roman"/>
              </a:rPr>
              <a:t>is</a:t>
            </a:r>
            <a:r>
              <a:rPr sz="2400" spc="200" dirty="0">
                <a:latin typeface="Times New Roman"/>
                <a:cs typeface="Times New Roman"/>
              </a:rPr>
              <a:t> </a:t>
            </a:r>
            <a:r>
              <a:rPr sz="2400" dirty="0">
                <a:latin typeface="Times New Roman"/>
                <a:cs typeface="Times New Roman"/>
              </a:rPr>
              <a:t>activated</a:t>
            </a:r>
            <a:r>
              <a:rPr sz="2400" spc="204" dirty="0">
                <a:latin typeface="Times New Roman"/>
                <a:cs typeface="Times New Roman"/>
              </a:rPr>
              <a:t> </a:t>
            </a:r>
            <a:r>
              <a:rPr sz="2400" dirty="0">
                <a:latin typeface="Times New Roman"/>
                <a:cs typeface="Times New Roman"/>
              </a:rPr>
              <a:t>by</a:t>
            </a:r>
            <a:r>
              <a:rPr sz="2400" spc="190" dirty="0">
                <a:latin typeface="Times New Roman"/>
                <a:cs typeface="Times New Roman"/>
              </a:rPr>
              <a:t> </a:t>
            </a:r>
            <a:r>
              <a:rPr sz="2400" dirty="0">
                <a:latin typeface="Times New Roman"/>
                <a:cs typeface="Times New Roman"/>
              </a:rPr>
              <a:t>an</a:t>
            </a:r>
            <a:r>
              <a:rPr sz="2400" spc="195" dirty="0">
                <a:latin typeface="Times New Roman"/>
                <a:cs typeface="Times New Roman"/>
              </a:rPr>
              <a:t> </a:t>
            </a:r>
            <a:r>
              <a:rPr sz="2400" dirty="0">
                <a:latin typeface="Times New Roman"/>
                <a:cs typeface="Times New Roman"/>
              </a:rPr>
              <a:t>external</a:t>
            </a:r>
            <a:r>
              <a:rPr sz="2400" spc="204" dirty="0">
                <a:latin typeface="Times New Roman"/>
                <a:cs typeface="Times New Roman"/>
              </a:rPr>
              <a:t> </a:t>
            </a:r>
            <a:r>
              <a:rPr sz="2400" dirty="0">
                <a:latin typeface="Times New Roman"/>
                <a:cs typeface="Times New Roman"/>
              </a:rPr>
              <a:t>device,</a:t>
            </a:r>
            <a:r>
              <a:rPr sz="2400" spc="185" dirty="0">
                <a:latin typeface="Times New Roman"/>
                <a:cs typeface="Times New Roman"/>
              </a:rPr>
              <a:t> </a:t>
            </a:r>
            <a:r>
              <a:rPr sz="2400" dirty="0">
                <a:latin typeface="Times New Roman"/>
                <a:cs typeface="Times New Roman"/>
              </a:rPr>
              <a:t>the</a:t>
            </a:r>
            <a:r>
              <a:rPr sz="2400" spc="200" dirty="0">
                <a:latin typeface="Times New Roman"/>
                <a:cs typeface="Times New Roman"/>
              </a:rPr>
              <a:t> </a:t>
            </a:r>
            <a:r>
              <a:rPr sz="2400" dirty="0">
                <a:latin typeface="Times New Roman"/>
                <a:cs typeface="Times New Roman"/>
              </a:rPr>
              <a:t>8085</a:t>
            </a:r>
            <a:r>
              <a:rPr sz="2400" spc="195" dirty="0">
                <a:latin typeface="Times New Roman"/>
                <a:cs typeface="Times New Roman"/>
              </a:rPr>
              <a:t> </a:t>
            </a:r>
            <a:r>
              <a:rPr sz="2400" dirty="0">
                <a:latin typeface="Times New Roman"/>
                <a:cs typeface="Times New Roman"/>
              </a:rPr>
              <a:t>stops</a:t>
            </a:r>
            <a:r>
              <a:rPr sz="2400" spc="195" dirty="0">
                <a:latin typeface="Times New Roman"/>
                <a:cs typeface="Times New Roman"/>
              </a:rPr>
              <a:t> </a:t>
            </a:r>
            <a:r>
              <a:rPr sz="2400" spc="-10" dirty="0">
                <a:latin typeface="Times New Roman"/>
                <a:cs typeface="Times New Roman"/>
              </a:rPr>
              <a:t>executing </a:t>
            </a:r>
            <a:r>
              <a:rPr sz="2400" dirty="0">
                <a:latin typeface="Times New Roman"/>
                <a:cs typeface="Times New Roman"/>
              </a:rPr>
              <a:t>instructions</a:t>
            </a:r>
            <a:r>
              <a:rPr sz="2400" spc="-55" dirty="0">
                <a:latin typeface="Times New Roman"/>
                <a:cs typeface="Times New Roman"/>
              </a:rPr>
              <a:t> </a:t>
            </a:r>
            <a:r>
              <a:rPr sz="2400" dirty="0">
                <a:latin typeface="Times New Roman"/>
                <a:cs typeface="Times New Roman"/>
              </a:rPr>
              <a:t>and stops</a:t>
            </a:r>
            <a:r>
              <a:rPr sz="2400" spc="-5" dirty="0">
                <a:latin typeface="Times New Roman"/>
                <a:cs typeface="Times New Roman"/>
              </a:rPr>
              <a:t> </a:t>
            </a:r>
            <a:r>
              <a:rPr sz="2400" dirty="0">
                <a:latin typeface="Times New Roman"/>
                <a:cs typeface="Times New Roman"/>
              </a:rPr>
              <a:t>using</a:t>
            </a:r>
            <a:r>
              <a:rPr sz="2400" spc="5" dirty="0">
                <a:latin typeface="Times New Roman"/>
                <a:cs typeface="Times New Roman"/>
              </a:rPr>
              <a:t> </a:t>
            </a:r>
            <a:r>
              <a:rPr sz="2400" dirty="0">
                <a:latin typeface="Times New Roman"/>
                <a:cs typeface="Times New Roman"/>
              </a:rPr>
              <a:t>the</a:t>
            </a:r>
            <a:r>
              <a:rPr sz="2400" spc="-15" dirty="0">
                <a:latin typeface="Times New Roman"/>
                <a:cs typeface="Times New Roman"/>
              </a:rPr>
              <a:t> </a:t>
            </a:r>
            <a:r>
              <a:rPr sz="2400" spc="-10" dirty="0">
                <a:latin typeface="Times New Roman"/>
                <a:cs typeface="Times New Roman"/>
              </a:rPr>
              <a:t>busses.</a:t>
            </a:r>
            <a:endParaRPr sz="2400" dirty="0">
              <a:latin typeface="Times New Roman"/>
              <a:cs typeface="Times New Roman"/>
            </a:endParaRPr>
          </a:p>
          <a:p>
            <a:pPr marL="12700" marR="8890">
              <a:lnSpc>
                <a:spcPct val="100000"/>
              </a:lnSpc>
              <a:spcBef>
                <a:spcPts val="605"/>
              </a:spcBef>
            </a:pPr>
            <a:r>
              <a:rPr sz="2400" dirty="0">
                <a:latin typeface="Times New Roman"/>
                <a:cs typeface="Times New Roman"/>
              </a:rPr>
              <a:t>This</a:t>
            </a:r>
            <a:r>
              <a:rPr sz="2400" spc="125" dirty="0">
                <a:latin typeface="Times New Roman"/>
                <a:cs typeface="Times New Roman"/>
              </a:rPr>
              <a:t> </a:t>
            </a:r>
            <a:r>
              <a:rPr sz="2400" dirty="0">
                <a:latin typeface="Times New Roman"/>
                <a:cs typeface="Times New Roman"/>
              </a:rPr>
              <a:t>would</a:t>
            </a:r>
            <a:r>
              <a:rPr sz="2400" spc="125" dirty="0">
                <a:latin typeface="Times New Roman"/>
                <a:cs typeface="Times New Roman"/>
              </a:rPr>
              <a:t> </a:t>
            </a:r>
            <a:r>
              <a:rPr sz="2400" dirty="0">
                <a:latin typeface="Times New Roman"/>
                <a:cs typeface="Times New Roman"/>
              </a:rPr>
              <a:t>allow</a:t>
            </a:r>
            <a:r>
              <a:rPr sz="2400" spc="130" dirty="0">
                <a:latin typeface="Times New Roman"/>
                <a:cs typeface="Times New Roman"/>
              </a:rPr>
              <a:t> </a:t>
            </a:r>
            <a:r>
              <a:rPr sz="2400" dirty="0">
                <a:latin typeface="Times New Roman"/>
                <a:cs typeface="Times New Roman"/>
              </a:rPr>
              <a:t>external</a:t>
            </a:r>
            <a:r>
              <a:rPr sz="2400" spc="130" dirty="0">
                <a:latin typeface="Times New Roman"/>
                <a:cs typeface="Times New Roman"/>
              </a:rPr>
              <a:t> </a:t>
            </a:r>
            <a:r>
              <a:rPr sz="2400" dirty="0">
                <a:latin typeface="Times New Roman"/>
                <a:cs typeface="Times New Roman"/>
              </a:rPr>
              <a:t>devices</a:t>
            </a:r>
            <a:r>
              <a:rPr sz="2400" spc="125" dirty="0">
                <a:latin typeface="Times New Roman"/>
                <a:cs typeface="Times New Roman"/>
              </a:rPr>
              <a:t> </a:t>
            </a:r>
            <a:r>
              <a:rPr sz="2400" dirty="0">
                <a:latin typeface="Times New Roman"/>
                <a:cs typeface="Times New Roman"/>
              </a:rPr>
              <a:t>to</a:t>
            </a:r>
            <a:r>
              <a:rPr sz="2400" spc="125" dirty="0">
                <a:latin typeface="Times New Roman"/>
                <a:cs typeface="Times New Roman"/>
              </a:rPr>
              <a:t> </a:t>
            </a:r>
            <a:r>
              <a:rPr sz="2400" dirty="0">
                <a:latin typeface="Times New Roman"/>
                <a:cs typeface="Times New Roman"/>
              </a:rPr>
              <a:t>control</a:t>
            </a:r>
            <a:r>
              <a:rPr sz="2400" spc="130" dirty="0">
                <a:latin typeface="Times New Roman"/>
                <a:cs typeface="Times New Roman"/>
              </a:rPr>
              <a:t> </a:t>
            </a:r>
            <a:r>
              <a:rPr sz="2400" dirty="0">
                <a:latin typeface="Times New Roman"/>
                <a:cs typeface="Times New Roman"/>
              </a:rPr>
              <a:t>the</a:t>
            </a:r>
            <a:r>
              <a:rPr sz="2400" spc="120" dirty="0">
                <a:latin typeface="Times New Roman"/>
                <a:cs typeface="Times New Roman"/>
              </a:rPr>
              <a:t> </a:t>
            </a:r>
            <a:r>
              <a:rPr sz="2400" dirty="0">
                <a:latin typeface="Times New Roman"/>
                <a:cs typeface="Times New Roman"/>
              </a:rPr>
              <a:t>information</a:t>
            </a:r>
            <a:r>
              <a:rPr sz="2400" spc="120" dirty="0">
                <a:latin typeface="Times New Roman"/>
                <a:cs typeface="Times New Roman"/>
              </a:rPr>
              <a:t> </a:t>
            </a:r>
            <a:r>
              <a:rPr sz="2400" dirty="0">
                <a:latin typeface="Times New Roman"/>
                <a:cs typeface="Times New Roman"/>
              </a:rPr>
              <a:t>on</a:t>
            </a:r>
            <a:r>
              <a:rPr sz="2400" spc="135" dirty="0">
                <a:latin typeface="Times New Roman"/>
                <a:cs typeface="Times New Roman"/>
              </a:rPr>
              <a:t> </a:t>
            </a:r>
            <a:r>
              <a:rPr sz="2400" dirty="0">
                <a:latin typeface="Times New Roman"/>
                <a:cs typeface="Times New Roman"/>
              </a:rPr>
              <a:t>the</a:t>
            </a:r>
            <a:r>
              <a:rPr sz="2400" spc="135" dirty="0">
                <a:latin typeface="Times New Roman"/>
                <a:cs typeface="Times New Roman"/>
              </a:rPr>
              <a:t> </a:t>
            </a:r>
            <a:r>
              <a:rPr sz="2400" dirty="0">
                <a:latin typeface="Times New Roman"/>
                <a:cs typeface="Times New Roman"/>
              </a:rPr>
              <a:t>busses.</a:t>
            </a:r>
            <a:r>
              <a:rPr sz="2400" spc="135" dirty="0">
                <a:latin typeface="Times New Roman"/>
                <a:cs typeface="Times New Roman"/>
              </a:rPr>
              <a:t> </a:t>
            </a:r>
            <a:r>
              <a:rPr sz="2400" spc="-10" dirty="0">
                <a:latin typeface="Times New Roman"/>
                <a:cs typeface="Times New Roman"/>
              </a:rPr>
              <a:t>Example </a:t>
            </a:r>
            <a:r>
              <a:rPr sz="2400" dirty="0">
                <a:latin typeface="Times New Roman"/>
                <a:cs typeface="Times New Roman"/>
              </a:rPr>
              <a:t>Direct</a:t>
            </a:r>
            <a:r>
              <a:rPr sz="2400" spc="-45" dirty="0">
                <a:latin typeface="Times New Roman"/>
                <a:cs typeface="Times New Roman"/>
              </a:rPr>
              <a:t> </a:t>
            </a:r>
            <a:r>
              <a:rPr sz="2400" dirty="0">
                <a:latin typeface="Times New Roman"/>
                <a:cs typeface="Times New Roman"/>
              </a:rPr>
              <a:t>Memory</a:t>
            </a:r>
            <a:r>
              <a:rPr sz="2400" spc="-130" dirty="0">
                <a:latin typeface="Times New Roman"/>
                <a:cs typeface="Times New Roman"/>
              </a:rPr>
              <a:t> </a:t>
            </a:r>
            <a:r>
              <a:rPr sz="2400" dirty="0">
                <a:latin typeface="Times New Roman"/>
                <a:cs typeface="Times New Roman"/>
              </a:rPr>
              <a:t>Access </a:t>
            </a:r>
            <a:r>
              <a:rPr sz="2400" spc="-10" dirty="0">
                <a:latin typeface="Times New Roman"/>
                <a:cs typeface="Times New Roman"/>
              </a:rPr>
              <a:t>(</a:t>
            </a:r>
            <a:r>
              <a:rPr sz="2400" b="1" spc="-10" dirty="0">
                <a:latin typeface="Times New Roman"/>
                <a:cs typeface="Times New Roman"/>
              </a:rPr>
              <a:t>DMA)</a:t>
            </a:r>
            <a:r>
              <a:rPr sz="2400" spc="-10" dirty="0">
                <a:latin typeface="Times New Roman"/>
                <a:cs typeface="Times New Roman"/>
              </a:rPr>
              <a:t>.</a:t>
            </a:r>
            <a:endParaRPr sz="2400" dirty="0">
              <a:latin typeface="Times New Roman"/>
              <a:cs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77342" rIns="0" bIns="0" rtlCol="0">
            <a:spAutoFit/>
          </a:bodyPr>
          <a:lstStyle/>
          <a:p>
            <a:pPr marL="12700">
              <a:lnSpc>
                <a:spcPct val="100000"/>
              </a:lnSpc>
              <a:spcBef>
                <a:spcPts val="105"/>
              </a:spcBef>
            </a:pPr>
            <a:r>
              <a:rPr sz="4400" dirty="0"/>
              <a:t>The</a:t>
            </a:r>
            <a:r>
              <a:rPr sz="4400" spc="-210" dirty="0"/>
              <a:t> </a:t>
            </a:r>
            <a:r>
              <a:rPr sz="4400" spc="-45" dirty="0"/>
              <a:t>Internal</a:t>
            </a:r>
            <a:r>
              <a:rPr sz="4400" spc="-200" dirty="0"/>
              <a:t> </a:t>
            </a:r>
            <a:r>
              <a:rPr sz="4400" spc="-55" dirty="0"/>
              <a:t>Architecture</a:t>
            </a:r>
            <a:r>
              <a:rPr sz="4400" spc="-195" dirty="0"/>
              <a:t> </a:t>
            </a:r>
            <a:r>
              <a:rPr sz="4400" dirty="0"/>
              <a:t>of</a:t>
            </a:r>
            <a:r>
              <a:rPr sz="4400" spc="-170" dirty="0"/>
              <a:t> </a:t>
            </a:r>
            <a:r>
              <a:rPr sz="4400" dirty="0"/>
              <a:t>the</a:t>
            </a:r>
            <a:r>
              <a:rPr sz="4400" spc="-185" dirty="0"/>
              <a:t> </a:t>
            </a:r>
            <a:r>
              <a:rPr sz="4400" spc="-20" dirty="0"/>
              <a:t>8085</a:t>
            </a:r>
            <a:r>
              <a:rPr sz="4400" spc="-200" dirty="0"/>
              <a:t> </a:t>
            </a:r>
            <a:r>
              <a:rPr sz="4400" spc="-25" dirty="0"/>
              <a:t>CPU</a:t>
            </a:r>
            <a:endParaRPr sz="4400"/>
          </a:p>
        </p:txBody>
      </p:sp>
      <p:sp>
        <p:nvSpPr>
          <p:cNvPr id="3" name="object 3"/>
          <p:cNvSpPr txBox="1">
            <a:spLocks noGrp="1"/>
          </p:cNvSpPr>
          <p:nvPr>
            <p:ph type="body" idx="1"/>
          </p:nvPr>
        </p:nvSpPr>
        <p:spPr>
          <a:prstGeom prst="rect">
            <a:avLst/>
          </a:prstGeom>
        </p:spPr>
        <p:txBody>
          <a:bodyPr vert="horz" wrap="square" lIns="0" tIns="213781" rIns="0" bIns="0" rtlCol="0">
            <a:spAutoFit/>
          </a:bodyPr>
          <a:lstStyle/>
          <a:p>
            <a:pPr marL="12700">
              <a:lnSpc>
                <a:spcPct val="100000"/>
              </a:lnSpc>
              <a:spcBef>
                <a:spcPts val="1019"/>
              </a:spcBef>
            </a:pPr>
            <a:r>
              <a:rPr spc="-10" dirty="0"/>
              <a:t>Registers</a:t>
            </a:r>
          </a:p>
          <a:p>
            <a:pPr marL="86995">
              <a:lnSpc>
                <a:spcPct val="100000"/>
              </a:lnSpc>
              <a:spcBef>
                <a:spcPts val="925"/>
              </a:spcBef>
            </a:pPr>
            <a:r>
              <a:rPr b="0" dirty="0">
                <a:latin typeface="Times New Roman"/>
                <a:cs typeface="Times New Roman"/>
              </a:rPr>
              <a:t>Six</a:t>
            </a:r>
            <a:r>
              <a:rPr b="0" spc="-15" dirty="0">
                <a:latin typeface="Times New Roman"/>
                <a:cs typeface="Times New Roman"/>
              </a:rPr>
              <a:t> </a:t>
            </a:r>
            <a:r>
              <a:rPr b="0" dirty="0">
                <a:latin typeface="Times New Roman"/>
                <a:cs typeface="Times New Roman"/>
              </a:rPr>
              <a:t>general</a:t>
            </a:r>
            <a:r>
              <a:rPr b="0" spc="-30" dirty="0">
                <a:latin typeface="Times New Roman"/>
                <a:cs typeface="Times New Roman"/>
              </a:rPr>
              <a:t> </a:t>
            </a:r>
            <a:r>
              <a:rPr b="0" dirty="0">
                <a:latin typeface="Times New Roman"/>
                <a:cs typeface="Times New Roman"/>
              </a:rPr>
              <a:t>purpose</a:t>
            </a:r>
            <a:r>
              <a:rPr b="0" spc="5" dirty="0">
                <a:latin typeface="Times New Roman"/>
                <a:cs typeface="Times New Roman"/>
              </a:rPr>
              <a:t> </a:t>
            </a:r>
            <a:r>
              <a:rPr b="0" dirty="0">
                <a:latin typeface="Times New Roman"/>
                <a:cs typeface="Times New Roman"/>
              </a:rPr>
              <a:t>registers</a:t>
            </a:r>
            <a:r>
              <a:rPr b="0" spc="-40" dirty="0">
                <a:latin typeface="Times New Roman"/>
                <a:cs typeface="Times New Roman"/>
              </a:rPr>
              <a:t> </a:t>
            </a:r>
            <a:r>
              <a:rPr b="0" dirty="0">
                <a:latin typeface="Times New Roman"/>
                <a:cs typeface="Times New Roman"/>
              </a:rPr>
              <a:t>used</a:t>
            </a:r>
            <a:r>
              <a:rPr b="0" spc="-10" dirty="0">
                <a:latin typeface="Times New Roman"/>
                <a:cs typeface="Times New Roman"/>
              </a:rPr>
              <a:t> </a:t>
            </a:r>
            <a:r>
              <a:rPr b="0" dirty="0">
                <a:latin typeface="Times New Roman"/>
                <a:cs typeface="Times New Roman"/>
              </a:rPr>
              <a:t>to</a:t>
            </a:r>
            <a:r>
              <a:rPr b="0" spc="-10" dirty="0">
                <a:latin typeface="Times New Roman"/>
                <a:cs typeface="Times New Roman"/>
              </a:rPr>
              <a:t> </a:t>
            </a:r>
            <a:r>
              <a:rPr b="0" dirty="0">
                <a:latin typeface="Times New Roman"/>
                <a:cs typeface="Times New Roman"/>
              </a:rPr>
              <a:t>store</a:t>
            </a:r>
            <a:r>
              <a:rPr b="0" spc="5" dirty="0">
                <a:latin typeface="Times New Roman"/>
                <a:cs typeface="Times New Roman"/>
              </a:rPr>
              <a:t> </a:t>
            </a:r>
            <a:r>
              <a:rPr b="0" spc="-10" dirty="0">
                <a:latin typeface="Times New Roman"/>
                <a:cs typeface="Times New Roman"/>
              </a:rPr>
              <a:t>8-</a:t>
            </a:r>
            <a:r>
              <a:rPr b="0" dirty="0">
                <a:latin typeface="Times New Roman"/>
                <a:cs typeface="Times New Roman"/>
              </a:rPr>
              <a:t>bit</a:t>
            </a:r>
            <a:r>
              <a:rPr b="0" spc="-15" dirty="0">
                <a:latin typeface="Times New Roman"/>
                <a:cs typeface="Times New Roman"/>
              </a:rPr>
              <a:t> </a:t>
            </a:r>
            <a:r>
              <a:rPr b="0" dirty="0">
                <a:latin typeface="Times New Roman"/>
                <a:cs typeface="Times New Roman"/>
              </a:rPr>
              <a:t>data</a:t>
            </a:r>
            <a:r>
              <a:rPr b="0" spc="-20" dirty="0">
                <a:latin typeface="Times New Roman"/>
                <a:cs typeface="Times New Roman"/>
              </a:rPr>
              <a:t> </a:t>
            </a:r>
            <a:r>
              <a:rPr b="0" dirty="0">
                <a:latin typeface="Times New Roman"/>
                <a:cs typeface="Times New Roman"/>
              </a:rPr>
              <a:t>during</a:t>
            </a:r>
            <a:r>
              <a:rPr b="0" spc="-5" dirty="0">
                <a:latin typeface="Times New Roman"/>
                <a:cs typeface="Times New Roman"/>
              </a:rPr>
              <a:t> </a:t>
            </a:r>
            <a:r>
              <a:rPr b="0" dirty="0">
                <a:latin typeface="Times New Roman"/>
                <a:cs typeface="Times New Roman"/>
              </a:rPr>
              <a:t>a program</a:t>
            </a:r>
            <a:r>
              <a:rPr b="0" spc="-5" dirty="0">
                <a:latin typeface="Times New Roman"/>
                <a:cs typeface="Times New Roman"/>
              </a:rPr>
              <a:t> </a:t>
            </a:r>
            <a:r>
              <a:rPr b="0" spc="-10" dirty="0">
                <a:latin typeface="Times New Roman"/>
                <a:cs typeface="Times New Roman"/>
              </a:rPr>
              <a:t>execution.</a:t>
            </a:r>
          </a:p>
          <a:p>
            <a:pPr marL="12700">
              <a:lnSpc>
                <a:spcPct val="100000"/>
              </a:lnSpc>
              <a:spcBef>
                <a:spcPts val="1440"/>
              </a:spcBef>
            </a:pPr>
            <a:r>
              <a:rPr b="0" dirty="0">
                <a:latin typeface="Times New Roman"/>
                <a:cs typeface="Times New Roman"/>
              </a:rPr>
              <a:t>The</a:t>
            </a:r>
            <a:r>
              <a:rPr b="0" spc="-30" dirty="0">
                <a:latin typeface="Times New Roman"/>
                <a:cs typeface="Times New Roman"/>
              </a:rPr>
              <a:t> </a:t>
            </a:r>
            <a:r>
              <a:rPr b="0" dirty="0">
                <a:latin typeface="Times New Roman"/>
                <a:cs typeface="Times New Roman"/>
              </a:rPr>
              <a:t>registers</a:t>
            </a:r>
            <a:r>
              <a:rPr b="0" spc="-25" dirty="0">
                <a:latin typeface="Times New Roman"/>
                <a:cs typeface="Times New Roman"/>
              </a:rPr>
              <a:t> </a:t>
            </a:r>
            <a:r>
              <a:rPr b="0" dirty="0">
                <a:latin typeface="Times New Roman"/>
                <a:cs typeface="Times New Roman"/>
              </a:rPr>
              <a:t>are</a:t>
            </a:r>
            <a:r>
              <a:rPr b="0" spc="-25" dirty="0">
                <a:latin typeface="Times New Roman"/>
                <a:cs typeface="Times New Roman"/>
              </a:rPr>
              <a:t> </a:t>
            </a:r>
            <a:r>
              <a:rPr b="0" dirty="0">
                <a:latin typeface="Times New Roman"/>
                <a:cs typeface="Times New Roman"/>
              </a:rPr>
              <a:t>identified</a:t>
            </a:r>
            <a:r>
              <a:rPr b="0" spc="-40" dirty="0">
                <a:latin typeface="Times New Roman"/>
                <a:cs typeface="Times New Roman"/>
              </a:rPr>
              <a:t> </a:t>
            </a:r>
            <a:r>
              <a:rPr b="0" dirty="0">
                <a:latin typeface="Times New Roman"/>
                <a:cs typeface="Times New Roman"/>
              </a:rPr>
              <a:t>as B,</a:t>
            </a:r>
            <a:r>
              <a:rPr b="0" spc="-5" dirty="0">
                <a:latin typeface="Times New Roman"/>
                <a:cs typeface="Times New Roman"/>
              </a:rPr>
              <a:t> </a:t>
            </a:r>
            <a:r>
              <a:rPr b="0" dirty="0">
                <a:latin typeface="Times New Roman"/>
                <a:cs typeface="Times New Roman"/>
              </a:rPr>
              <a:t>C, D,</a:t>
            </a:r>
            <a:r>
              <a:rPr b="0" spc="5" dirty="0">
                <a:latin typeface="Times New Roman"/>
                <a:cs typeface="Times New Roman"/>
              </a:rPr>
              <a:t> </a:t>
            </a:r>
            <a:r>
              <a:rPr b="0" dirty="0">
                <a:latin typeface="Times New Roman"/>
                <a:cs typeface="Times New Roman"/>
              </a:rPr>
              <a:t>E, H,</a:t>
            </a:r>
            <a:r>
              <a:rPr b="0" spc="5" dirty="0">
                <a:latin typeface="Times New Roman"/>
                <a:cs typeface="Times New Roman"/>
              </a:rPr>
              <a:t> </a:t>
            </a:r>
            <a:r>
              <a:rPr b="0" dirty="0">
                <a:latin typeface="Times New Roman"/>
                <a:cs typeface="Times New Roman"/>
              </a:rPr>
              <a:t>and</a:t>
            </a:r>
            <a:r>
              <a:rPr b="0" spc="15" dirty="0">
                <a:latin typeface="Times New Roman"/>
                <a:cs typeface="Times New Roman"/>
              </a:rPr>
              <a:t> </a:t>
            </a:r>
            <a:r>
              <a:rPr b="0" spc="-25" dirty="0">
                <a:latin typeface="Times New Roman"/>
                <a:cs typeface="Times New Roman"/>
              </a:rPr>
              <a:t>L.</a:t>
            </a:r>
          </a:p>
          <a:p>
            <a:pPr marL="12700">
              <a:lnSpc>
                <a:spcPct val="100000"/>
              </a:lnSpc>
              <a:spcBef>
                <a:spcPts val="1445"/>
              </a:spcBef>
            </a:pPr>
            <a:r>
              <a:rPr b="0" dirty="0">
                <a:latin typeface="Times New Roman"/>
                <a:cs typeface="Times New Roman"/>
              </a:rPr>
              <a:t>They</a:t>
            </a:r>
            <a:r>
              <a:rPr b="0" spc="-35" dirty="0">
                <a:latin typeface="Times New Roman"/>
                <a:cs typeface="Times New Roman"/>
              </a:rPr>
              <a:t> </a:t>
            </a:r>
            <a:r>
              <a:rPr b="0" dirty="0">
                <a:latin typeface="Times New Roman"/>
                <a:cs typeface="Times New Roman"/>
              </a:rPr>
              <a:t>can</a:t>
            </a:r>
            <a:r>
              <a:rPr b="0" spc="-20" dirty="0">
                <a:latin typeface="Times New Roman"/>
                <a:cs typeface="Times New Roman"/>
              </a:rPr>
              <a:t> </a:t>
            </a:r>
            <a:r>
              <a:rPr b="0" dirty="0">
                <a:latin typeface="Times New Roman"/>
                <a:cs typeface="Times New Roman"/>
              </a:rPr>
              <a:t>be combined</a:t>
            </a:r>
            <a:r>
              <a:rPr b="0" spc="-5" dirty="0">
                <a:latin typeface="Times New Roman"/>
                <a:cs typeface="Times New Roman"/>
              </a:rPr>
              <a:t> </a:t>
            </a:r>
            <a:r>
              <a:rPr b="0" dirty="0">
                <a:latin typeface="Times New Roman"/>
                <a:cs typeface="Times New Roman"/>
              </a:rPr>
              <a:t>as</a:t>
            </a:r>
            <a:r>
              <a:rPr b="0" spc="-10" dirty="0">
                <a:latin typeface="Times New Roman"/>
                <a:cs typeface="Times New Roman"/>
              </a:rPr>
              <a:t> </a:t>
            </a:r>
            <a:r>
              <a:rPr b="0" dirty="0">
                <a:latin typeface="Times New Roman"/>
                <a:cs typeface="Times New Roman"/>
              </a:rPr>
              <a:t>register</a:t>
            </a:r>
            <a:r>
              <a:rPr b="0" spc="-35" dirty="0">
                <a:latin typeface="Times New Roman"/>
                <a:cs typeface="Times New Roman"/>
              </a:rPr>
              <a:t> </a:t>
            </a:r>
            <a:r>
              <a:rPr b="0" dirty="0">
                <a:latin typeface="Times New Roman"/>
                <a:cs typeface="Times New Roman"/>
              </a:rPr>
              <a:t>pairs:</a:t>
            </a:r>
            <a:r>
              <a:rPr b="0" spc="-20" dirty="0">
                <a:latin typeface="Times New Roman"/>
                <a:cs typeface="Times New Roman"/>
              </a:rPr>
              <a:t> </a:t>
            </a:r>
            <a:r>
              <a:rPr b="0" dirty="0">
                <a:latin typeface="Times New Roman"/>
                <a:cs typeface="Times New Roman"/>
              </a:rPr>
              <a:t>BC, DE,</a:t>
            </a:r>
            <a:r>
              <a:rPr b="0" spc="-5" dirty="0">
                <a:latin typeface="Times New Roman"/>
                <a:cs typeface="Times New Roman"/>
              </a:rPr>
              <a:t> </a:t>
            </a:r>
            <a:r>
              <a:rPr b="0" dirty="0">
                <a:latin typeface="Times New Roman"/>
                <a:cs typeface="Times New Roman"/>
              </a:rPr>
              <a:t>and HL</a:t>
            </a:r>
            <a:r>
              <a:rPr b="0" spc="-95" dirty="0">
                <a:latin typeface="Times New Roman"/>
                <a:cs typeface="Times New Roman"/>
              </a:rPr>
              <a:t> </a:t>
            </a:r>
            <a:r>
              <a:rPr b="0" dirty="0">
                <a:latin typeface="Times New Roman"/>
                <a:cs typeface="Times New Roman"/>
              </a:rPr>
              <a:t>to</a:t>
            </a:r>
            <a:r>
              <a:rPr b="0" spc="-10" dirty="0">
                <a:latin typeface="Times New Roman"/>
                <a:cs typeface="Times New Roman"/>
              </a:rPr>
              <a:t> </a:t>
            </a:r>
            <a:r>
              <a:rPr b="0" dirty="0">
                <a:latin typeface="Times New Roman"/>
                <a:cs typeface="Times New Roman"/>
              </a:rPr>
              <a:t>perform</a:t>
            </a:r>
            <a:r>
              <a:rPr b="0" spc="10" dirty="0">
                <a:latin typeface="Times New Roman"/>
                <a:cs typeface="Times New Roman"/>
              </a:rPr>
              <a:t> </a:t>
            </a:r>
            <a:r>
              <a:rPr b="0" spc="-10" dirty="0">
                <a:latin typeface="Times New Roman"/>
                <a:cs typeface="Times New Roman"/>
              </a:rPr>
              <a:t>16-</a:t>
            </a:r>
            <a:r>
              <a:rPr b="0" dirty="0">
                <a:latin typeface="Times New Roman"/>
                <a:cs typeface="Times New Roman"/>
              </a:rPr>
              <a:t>bit</a:t>
            </a:r>
            <a:r>
              <a:rPr b="0" spc="-20" dirty="0">
                <a:latin typeface="Times New Roman"/>
                <a:cs typeface="Times New Roman"/>
              </a:rPr>
              <a:t> </a:t>
            </a:r>
            <a:r>
              <a:rPr b="0" spc="-10" dirty="0">
                <a:latin typeface="Times New Roman"/>
                <a:cs typeface="Times New Roman"/>
              </a:rPr>
              <a:t>operations.</a:t>
            </a:r>
          </a:p>
          <a:p>
            <a:pPr marL="12700">
              <a:lnSpc>
                <a:spcPct val="100000"/>
              </a:lnSpc>
              <a:spcBef>
                <a:spcPts val="1440"/>
              </a:spcBef>
            </a:pPr>
            <a:r>
              <a:rPr dirty="0"/>
              <a:t>1-</a:t>
            </a:r>
            <a:r>
              <a:rPr spc="-140" dirty="0"/>
              <a:t> </a:t>
            </a:r>
            <a:r>
              <a:rPr spc="-10" dirty="0"/>
              <a:t>Accumulator</a:t>
            </a:r>
          </a:p>
          <a:p>
            <a:pPr marL="12700">
              <a:lnSpc>
                <a:spcPct val="100000"/>
              </a:lnSpc>
              <a:spcBef>
                <a:spcPts val="1440"/>
              </a:spcBef>
            </a:pPr>
            <a:r>
              <a:rPr b="0" dirty="0">
                <a:latin typeface="Times New Roman"/>
                <a:cs typeface="Times New Roman"/>
              </a:rPr>
              <a:t>8-bit</a:t>
            </a:r>
            <a:r>
              <a:rPr b="0" spc="-30" dirty="0">
                <a:latin typeface="Times New Roman"/>
                <a:cs typeface="Times New Roman"/>
              </a:rPr>
              <a:t> </a:t>
            </a:r>
            <a:r>
              <a:rPr b="0" dirty="0">
                <a:latin typeface="Times New Roman"/>
                <a:cs typeface="Times New Roman"/>
              </a:rPr>
              <a:t>register</a:t>
            </a:r>
            <a:r>
              <a:rPr b="0" spc="-35" dirty="0">
                <a:latin typeface="Times New Roman"/>
                <a:cs typeface="Times New Roman"/>
              </a:rPr>
              <a:t> </a:t>
            </a:r>
            <a:r>
              <a:rPr b="0" dirty="0">
                <a:latin typeface="Times New Roman"/>
                <a:cs typeface="Times New Roman"/>
              </a:rPr>
              <a:t>that</a:t>
            </a:r>
            <a:r>
              <a:rPr b="0" spc="-20" dirty="0">
                <a:latin typeface="Times New Roman"/>
                <a:cs typeface="Times New Roman"/>
              </a:rPr>
              <a:t> </a:t>
            </a:r>
            <a:r>
              <a:rPr b="0" dirty="0">
                <a:latin typeface="Times New Roman"/>
                <a:cs typeface="Times New Roman"/>
              </a:rPr>
              <a:t>is part of</a:t>
            </a:r>
            <a:r>
              <a:rPr b="0" spc="-15" dirty="0">
                <a:latin typeface="Times New Roman"/>
                <a:cs typeface="Times New Roman"/>
              </a:rPr>
              <a:t> </a:t>
            </a:r>
            <a:r>
              <a:rPr b="0" dirty="0">
                <a:latin typeface="Times New Roman"/>
                <a:cs typeface="Times New Roman"/>
              </a:rPr>
              <a:t>the</a:t>
            </a:r>
            <a:r>
              <a:rPr b="0" spc="-135" dirty="0">
                <a:latin typeface="Times New Roman"/>
                <a:cs typeface="Times New Roman"/>
              </a:rPr>
              <a:t> </a:t>
            </a:r>
            <a:r>
              <a:rPr b="0" spc="-25" dirty="0">
                <a:latin typeface="Times New Roman"/>
                <a:cs typeface="Times New Roman"/>
              </a:rPr>
              <a:t>ALU</a:t>
            </a:r>
          </a:p>
          <a:p>
            <a:pPr marL="12700" marR="114935">
              <a:lnSpc>
                <a:spcPct val="150000"/>
              </a:lnSpc>
            </a:pPr>
            <a:r>
              <a:rPr b="0" dirty="0">
                <a:latin typeface="Times New Roman"/>
                <a:cs typeface="Times New Roman"/>
              </a:rPr>
              <a:t>Used</a:t>
            </a:r>
            <a:r>
              <a:rPr b="0" spc="-30" dirty="0">
                <a:latin typeface="Times New Roman"/>
                <a:cs typeface="Times New Roman"/>
              </a:rPr>
              <a:t> </a:t>
            </a:r>
            <a:r>
              <a:rPr b="0" dirty="0">
                <a:latin typeface="Times New Roman"/>
                <a:cs typeface="Times New Roman"/>
              </a:rPr>
              <a:t>to store</a:t>
            </a:r>
            <a:r>
              <a:rPr b="0" spc="-20" dirty="0">
                <a:latin typeface="Times New Roman"/>
                <a:cs typeface="Times New Roman"/>
              </a:rPr>
              <a:t> </a:t>
            </a:r>
            <a:r>
              <a:rPr b="0" dirty="0">
                <a:latin typeface="Times New Roman"/>
                <a:cs typeface="Times New Roman"/>
              </a:rPr>
              <a:t>8-bit</a:t>
            </a:r>
            <a:r>
              <a:rPr b="0" spc="-20" dirty="0">
                <a:latin typeface="Times New Roman"/>
                <a:cs typeface="Times New Roman"/>
              </a:rPr>
              <a:t> </a:t>
            </a:r>
            <a:r>
              <a:rPr b="0" dirty="0">
                <a:latin typeface="Times New Roman"/>
                <a:cs typeface="Times New Roman"/>
              </a:rPr>
              <a:t>data</a:t>
            </a:r>
            <a:r>
              <a:rPr b="0" spc="-15" dirty="0">
                <a:latin typeface="Times New Roman"/>
                <a:cs typeface="Times New Roman"/>
              </a:rPr>
              <a:t> </a:t>
            </a:r>
            <a:r>
              <a:rPr b="0" dirty="0">
                <a:latin typeface="Times New Roman"/>
                <a:cs typeface="Times New Roman"/>
              </a:rPr>
              <a:t>and</a:t>
            </a:r>
            <a:r>
              <a:rPr b="0" spc="-10" dirty="0">
                <a:latin typeface="Times New Roman"/>
                <a:cs typeface="Times New Roman"/>
              </a:rPr>
              <a:t> </a:t>
            </a:r>
            <a:r>
              <a:rPr b="0" dirty="0">
                <a:latin typeface="Times New Roman"/>
                <a:cs typeface="Times New Roman"/>
              </a:rPr>
              <a:t>in</a:t>
            </a:r>
            <a:r>
              <a:rPr b="0" spc="-15" dirty="0">
                <a:latin typeface="Times New Roman"/>
                <a:cs typeface="Times New Roman"/>
              </a:rPr>
              <a:t> </a:t>
            </a:r>
            <a:r>
              <a:rPr b="0" dirty="0">
                <a:latin typeface="Times New Roman"/>
                <a:cs typeface="Times New Roman"/>
              </a:rPr>
              <a:t>performing</a:t>
            </a:r>
            <a:r>
              <a:rPr b="0" spc="15" dirty="0">
                <a:latin typeface="Times New Roman"/>
                <a:cs typeface="Times New Roman"/>
              </a:rPr>
              <a:t> </a:t>
            </a:r>
            <a:r>
              <a:rPr b="0" dirty="0">
                <a:latin typeface="Times New Roman"/>
                <a:cs typeface="Times New Roman"/>
              </a:rPr>
              <a:t>8-bit</a:t>
            </a:r>
            <a:r>
              <a:rPr b="0" spc="-25" dirty="0">
                <a:latin typeface="Times New Roman"/>
                <a:cs typeface="Times New Roman"/>
              </a:rPr>
              <a:t> </a:t>
            </a:r>
            <a:r>
              <a:rPr b="0" dirty="0">
                <a:latin typeface="Times New Roman"/>
                <a:cs typeface="Times New Roman"/>
              </a:rPr>
              <a:t>arithmetic</a:t>
            </a:r>
            <a:r>
              <a:rPr b="0" spc="-35" dirty="0">
                <a:latin typeface="Times New Roman"/>
                <a:cs typeface="Times New Roman"/>
              </a:rPr>
              <a:t> </a:t>
            </a:r>
            <a:r>
              <a:rPr b="0" dirty="0">
                <a:latin typeface="Times New Roman"/>
                <a:cs typeface="Times New Roman"/>
              </a:rPr>
              <a:t>and</a:t>
            </a:r>
            <a:r>
              <a:rPr b="0" spc="-15" dirty="0">
                <a:latin typeface="Times New Roman"/>
                <a:cs typeface="Times New Roman"/>
              </a:rPr>
              <a:t> </a:t>
            </a:r>
            <a:r>
              <a:rPr b="0" dirty="0">
                <a:latin typeface="Times New Roman"/>
                <a:cs typeface="Times New Roman"/>
              </a:rPr>
              <a:t>logical</a:t>
            </a:r>
            <a:r>
              <a:rPr b="0" spc="-30" dirty="0">
                <a:latin typeface="Times New Roman"/>
                <a:cs typeface="Times New Roman"/>
              </a:rPr>
              <a:t> </a:t>
            </a:r>
            <a:r>
              <a:rPr b="0" dirty="0">
                <a:latin typeface="Times New Roman"/>
                <a:cs typeface="Times New Roman"/>
              </a:rPr>
              <a:t>operations,</a:t>
            </a:r>
            <a:r>
              <a:rPr b="0" spc="-30" dirty="0">
                <a:latin typeface="Times New Roman"/>
                <a:cs typeface="Times New Roman"/>
              </a:rPr>
              <a:t> </a:t>
            </a:r>
            <a:r>
              <a:rPr b="0" spc="-25" dirty="0">
                <a:latin typeface="Times New Roman"/>
                <a:cs typeface="Times New Roman"/>
              </a:rPr>
              <a:t>and </a:t>
            </a:r>
            <a:r>
              <a:rPr b="0" dirty="0">
                <a:latin typeface="Times New Roman"/>
                <a:cs typeface="Times New Roman"/>
              </a:rPr>
              <a:t>in</a:t>
            </a:r>
            <a:r>
              <a:rPr b="0" spc="-20" dirty="0">
                <a:latin typeface="Times New Roman"/>
                <a:cs typeface="Times New Roman"/>
              </a:rPr>
              <a:t> </a:t>
            </a:r>
            <a:r>
              <a:rPr b="0" dirty="0">
                <a:latin typeface="Times New Roman"/>
                <a:cs typeface="Times New Roman"/>
              </a:rPr>
              <a:t>storing</a:t>
            </a:r>
            <a:r>
              <a:rPr b="0" spc="-20" dirty="0">
                <a:latin typeface="Times New Roman"/>
                <a:cs typeface="Times New Roman"/>
              </a:rPr>
              <a:t> </a:t>
            </a:r>
            <a:r>
              <a:rPr b="0" dirty="0">
                <a:latin typeface="Times New Roman"/>
                <a:cs typeface="Times New Roman"/>
              </a:rPr>
              <a:t>the</a:t>
            </a:r>
            <a:r>
              <a:rPr b="0" spc="-5" dirty="0">
                <a:latin typeface="Times New Roman"/>
                <a:cs typeface="Times New Roman"/>
              </a:rPr>
              <a:t> </a:t>
            </a:r>
            <a:r>
              <a:rPr b="0" dirty="0">
                <a:latin typeface="Times New Roman"/>
                <a:cs typeface="Times New Roman"/>
              </a:rPr>
              <a:t>results</a:t>
            </a:r>
            <a:r>
              <a:rPr b="0" spc="-25" dirty="0">
                <a:latin typeface="Times New Roman"/>
                <a:cs typeface="Times New Roman"/>
              </a:rPr>
              <a:t> </a:t>
            </a:r>
            <a:r>
              <a:rPr b="0" dirty="0">
                <a:latin typeface="Times New Roman"/>
                <a:cs typeface="Times New Roman"/>
              </a:rPr>
              <a:t>op</a:t>
            </a:r>
            <a:r>
              <a:rPr b="0" spc="5" dirty="0">
                <a:latin typeface="Times New Roman"/>
                <a:cs typeface="Times New Roman"/>
              </a:rPr>
              <a:t> </a:t>
            </a:r>
            <a:r>
              <a:rPr b="0" spc="-10" dirty="0">
                <a:latin typeface="Times New Roman"/>
                <a:cs typeface="Times New Roman"/>
              </a:rPr>
              <a:t>operations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The</a:t>
            </a:r>
            <a:r>
              <a:rPr spc="-225" dirty="0"/>
              <a:t> </a:t>
            </a:r>
            <a:r>
              <a:rPr spc="-40" dirty="0"/>
              <a:t>Internal</a:t>
            </a:r>
            <a:r>
              <a:rPr spc="-204" dirty="0"/>
              <a:t> </a:t>
            </a:r>
            <a:r>
              <a:rPr spc="-60" dirty="0"/>
              <a:t>Architecture</a:t>
            </a:r>
          </a:p>
        </p:txBody>
      </p:sp>
      <p:sp>
        <p:nvSpPr>
          <p:cNvPr id="3" name="object 3"/>
          <p:cNvSpPr txBox="1">
            <a:spLocks noGrp="1"/>
          </p:cNvSpPr>
          <p:nvPr>
            <p:ph type="body" idx="1"/>
          </p:nvPr>
        </p:nvSpPr>
        <p:spPr>
          <a:prstGeom prst="rect">
            <a:avLst/>
          </a:prstGeom>
        </p:spPr>
        <p:txBody>
          <a:bodyPr vert="horz" wrap="square" lIns="0" tIns="195580" rIns="0" bIns="0" rtlCol="0">
            <a:spAutoFit/>
          </a:bodyPr>
          <a:lstStyle/>
          <a:p>
            <a:pPr marL="86995">
              <a:lnSpc>
                <a:spcPct val="100000"/>
              </a:lnSpc>
              <a:spcBef>
                <a:spcPts val="1540"/>
              </a:spcBef>
            </a:pPr>
            <a:r>
              <a:rPr dirty="0"/>
              <a:t>2- 8085 Flag</a:t>
            </a:r>
            <a:r>
              <a:rPr spc="-10" dirty="0"/>
              <a:t> Register</a:t>
            </a:r>
          </a:p>
          <a:p>
            <a:pPr marL="354965" indent="-342265">
              <a:lnSpc>
                <a:spcPct val="100000"/>
              </a:lnSpc>
              <a:spcBef>
                <a:spcPts val="1445"/>
              </a:spcBef>
              <a:buFont typeface="Arial"/>
              <a:buChar char="•"/>
              <a:tabLst>
                <a:tab pos="354965" algn="l"/>
              </a:tabLst>
            </a:pPr>
            <a:r>
              <a:rPr b="0" dirty="0">
                <a:latin typeface="Times New Roman"/>
                <a:cs typeface="Times New Roman"/>
              </a:rPr>
              <a:t>It</a:t>
            </a:r>
            <a:r>
              <a:rPr b="0" spc="-20" dirty="0">
                <a:latin typeface="Times New Roman"/>
                <a:cs typeface="Times New Roman"/>
              </a:rPr>
              <a:t> </a:t>
            </a:r>
            <a:r>
              <a:rPr b="0" dirty="0">
                <a:latin typeface="Times New Roman"/>
                <a:cs typeface="Times New Roman"/>
              </a:rPr>
              <a:t>is</a:t>
            </a:r>
            <a:r>
              <a:rPr b="0" spc="-10" dirty="0">
                <a:latin typeface="Times New Roman"/>
                <a:cs typeface="Times New Roman"/>
              </a:rPr>
              <a:t> </a:t>
            </a:r>
            <a:r>
              <a:rPr b="0" dirty="0">
                <a:latin typeface="Times New Roman"/>
                <a:cs typeface="Times New Roman"/>
              </a:rPr>
              <a:t>a group</a:t>
            </a:r>
            <a:r>
              <a:rPr b="0" spc="-10" dirty="0">
                <a:latin typeface="Times New Roman"/>
                <a:cs typeface="Times New Roman"/>
              </a:rPr>
              <a:t> </a:t>
            </a:r>
            <a:r>
              <a:rPr b="0" dirty="0">
                <a:latin typeface="Times New Roman"/>
                <a:cs typeface="Times New Roman"/>
              </a:rPr>
              <a:t>of 5 flip</a:t>
            </a:r>
            <a:r>
              <a:rPr b="0" spc="-10" dirty="0">
                <a:latin typeface="Times New Roman"/>
                <a:cs typeface="Times New Roman"/>
              </a:rPr>
              <a:t> </a:t>
            </a:r>
            <a:r>
              <a:rPr b="0" dirty="0">
                <a:latin typeface="Times New Roman"/>
                <a:cs typeface="Times New Roman"/>
              </a:rPr>
              <a:t>flops used to</a:t>
            </a:r>
            <a:r>
              <a:rPr b="0" spc="-10" dirty="0">
                <a:latin typeface="Times New Roman"/>
                <a:cs typeface="Times New Roman"/>
              </a:rPr>
              <a:t> </a:t>
            </a:r>
            <a:r>
              <a:rPr b="0" dirty="0">
                <a:latin typeface="Times New Roman"/>
                <a:cs typeface="Times New Roman"/>
              </a:rPr>
              <a:t>know</a:t>
            </a:r>
            <a:r>
              <a:rPr b="0" spc="5" dirty="0">
                <a:latin typeface="Times New Roman"/>
                <a:cs typeface="Times New Roman"/>
              </a:rPr>
              <a:t> </a:t>
            </a:r>
            <a:r>
              <a:rPr b="0" dirty="0">
                <a:latin typeface="Times New Roman"/>
                <a:cs typeface="Times New Roman"/>
              </a:rPr>
              <a:t>status</a:t>
            </a:r>
            <a:r>
              <a:rPr b="0" spc="-15" dirty="0">
                <a:latin typeface="Times New Roman"/>
                <a:cs typeface="Times New Roman"/>
              </a:rPr>
              <a:t> </a:t>
            </a:r>
            <a:r>
              <a:rPr b="0" dirty="0">
                <a:latin typeface="Times New Roman"/>
                <a:cs typeface="Times New Roman"/>
              </a:rPr>
              <a:t>of various</a:t>
            </a:r>
            <a:r>
              <a:rPr b="0" spc="-15" dirty="0">
                <a:latin typeface="Times New Roman"/>
                <a:cs typeface="Times New Roman"/>
              </a:rPr>
              <a:t> </a:t>
            </a:r>
            <a:r>
              <a:rPr b="0" dirty="0">
                <a:latin typeface="Times New Roman"/>
                <a:cs typeface="Times New Roman"/>
              </a:rPr>
              <a:t>operations</a:t>
            </a:r>
            <a:r>
              <a:rPr b="0" spc="-10" dirty="0">
                <a:latin typeface="Times New Roman"/>
                <a:cs typeface="Times New Roman"/>
              </a:rPr>
              <a:t> done.</a:t>
            </a:r>
          </a:p>
          <a:p>
            <a:pPr marL="354965" indent="-342265">
              <a:lnSpc>
                <a:spcPct val="100000"/>
              </a:lnSpc>
              <a:spcBef>
                <a:spcPts val="1440"/>
              </a:spcBef>
              <a:buFont typeface="Arial"/>
              <a:buChar char="•"/>
              <a:tabLst>
                <a:tab pos="354965" algn="l"/>
              </a:tabLst>
            </a:pPr>
            <a:r>
              <a:rPr b="0" dirty="0">
                <a:latin typeface="Times New Roman"/>
                <a:cs typeface="Times New Roman"/>
              </a:rPr>
              <a:t>The</a:t>
            </a:r>
            <a:r>
              <a:rPr b="0" spc="-40" dirty="0">
                <a:latin typeface="Times New Roman"/>
                <a:cs typeface="Times New Roman"/>
              </a:rPr>
              <a:t> </a:t>
            </a:r>
            <a:r>
              <a:rPr b="0" dirty="0">
                <a:latin typeface="Times New Roman"/>
                <a:cs typeface="Times New Roman"/>
              </a:rPr>
              <a:t>Flag</a:t>
            </a:r>
            <a:r>
              <a:rPr b="0" spc="5" dirty="0">
                <a:latin typeface="Times New Roman"/>
                <a:cs typeface="Times New Roman"/>
              </a:rPr>
              <a:t> </a:t>
            </a:r>
            <a:r>
              <a:rPr b="0" dirty="0">
                <a:latin typeface="Times New Roman"/>
                <a:cs typeface="Times New Roman"/>
              </a:rPr>
              <a:t>Register</a:t>
            </a:r>
            <a:r>
              <a:rPr b="0" spc="-25" dirty="0">
                <a:latin typeface="Times New Roman"/>
                <a:cs typeface="Times New Roman"/>
              </a:rPr>
              <a:t> </a:t>
            </a:r>
            <a:r>
              <a:rPr b="0" dirty="0">
                <a:latin typeface="Times New Roman"/>
                <a:cs typeface="Times New Roman"/>
              </a:rPr>
              <a:t>along</a:t>
            </a:r>
            <a:r>
              <a:rPr b="0" spc="-15" dirty="0">
                <a:latin typeface="Times New Roman"/>
                <a:cs typeface="Times New Roman"/>
              </a:rPr>
              <a:t> </a:t>
            </a:r>
            <a:r>
              <a:rPr b="0" dirty="0">
                <a:latin typeface="Times New Roman"/>
                <a:cs typeface="Times New Roman"/>
              </a:rPr>
              <a:t>with</a:t>
            </a:r>
            <a:r>
              <a:rPr b="0" spc="-140" dirty="0">
                <a:latin typeface="Times New Roman"/>
                <a:cs typeface="Times New Roman"/>
              </a:rPr>
              <a:t> </a:t>
            </a:r>
            <a:r>
              <a:rPr b="0" dirty="0">
                <a:latin typeface="Times New Roman"/>
                <a:cs typeface="Times New Roman"/>
              </a:rPr>
              <a:t>Accumulator is</a:t>
            </a:r>
            <a:r>
              <a:rPr b="0" spc="-10" dirty="0">
                <a:latin typeface="Times New Roman"/>
                <a:cs typeface="Times New Roman"/>
              </a:rPr>
              <a:t> </a:t>
            </a:r>
            <a:r>
              <a:rPr b="0" dirty="0">
                <a:latin typeface="Times New Roman"/>
                <a:cs typeface="Times New Roman"/>
              </a:rPr>
              <a:t>called</a:t>
            </a:r>
            <a:r>
              <a:rPr b="0" spc="-30" dirty="0">
                <a:latin typeface="Times New Roman"/>
                <a:cs typeface="Times New Roman"/>
              </a:rPr>
              <a:t> </a:t>
            </a:r>
            <a:r>
              <a:rPr b="0" dirty="0">
                <a:latin typeface="Times New Roman"/>
                <a:cs typeface="Times New Roman"/>
              </a:rPr>
              <a:t>PSW</a:t>
            </a:r>
            <a:r>
              <a:rPr b="0" spc="-40" dirty="0">
                <a:latin typeface="Times New Roman"/>
                <a:cs typeface="Times New Roman"/>
              </a:rPr>
              <a:t> </a:t>
            </a:r>
            <a:r>
              <a:rPr b="0" dirty="0">
                <a:latin typeface="Times New Roman"/>
                <a:cs typeface="Times New Roman"/>
              </a:rPr>
              <a:t>or Program</a:t>
            </a:r>
            <a:r>
              <a:rPr b="0" spc="-15" dirty="0">
                <a:latin typeface="Times New Roman"/>
                <a:cs typeface="Times New Roman"/>
              </a:rPr>
              <a:t> </a:t>
            </a:r>
            <a:r>
              <a:rPr b="0" dirty="0">
                <a:latin typeface="Times New Roman"/>
                <a:cs typeface="Times New Roman"/>
              </a:rPr>
              <a:t>Status</a:t>
            </a:r>
            <a:r>
              <a:rPr b="0" spc="-55" dirty="0">
                <a:latin typeface="Times New Roman"/>
                <a:cs typeface="Times New Roman"/>
              </a:rPr>
              <a:t> </a:t>
            </a:r>
            <a:r>
              <a:rPr b="0" spc="-10" dirty="0">
                <a:latin typeface="Times New Roman"/>
                <a:cs typeface="Times New Roman"/>
              </a:rPr>
              <a:t>Word.</a:t>
            </a:r>
          </a:p>
          <a:p>
            <a:pPr marL="12700">
              <a:lnSpc>
                <a:spcPct val="100000"/>
              </a:lnSpc>
              <a:spcBef>
                <a:spcPts val="1440"/>
              </a:spcBef>
            </a:pPr>
            <a:r>
              <a:rPr dirty="0"/>
              <a:t>3-</a:t>
            </a:r>
            <a:r>
              <a:rPr spc="-85" dirty="0"/>
              <a:t> </a:t>
            </a:r>
            <a:r>
              <a:rPr dirty="0"/>
              <a:t>The</a:t>
            </a:r>
            <a:r>
              <a:rPr spc="-20" dirty="0"/>
              <a:t> </a:t>
            </a:r>
            <a:r>
              <a:rPr dirty="0"/>
              <a:t>Program</a:t>
            </a:r>
            <a:r>
              <a:rPr spc="-40" dirty="0"/>
              <a:t> </a:t>
            </a:r>
            <a:r>
              <a:rPr dirty="0"/>
              <a:t>Counter</a:t>
            </a:r>
            <a:r>
              <a:rPr spc="-50" dirty="0"/>
              <a:t> </a:t>
            </a:r>
            <a:r>
              <a:rPr spc="-20" dirty="0"/>
              <a:t>(PC)</a:t>
            </a:r>
          </a:p>
          <a:p>
            <a:pPr marL="355600" marR="5080" indent="-342900">
              <a:lnSpc>
                <a:spcPts val="4320"/>
              </a:lnSpc>
              <a:spcBef>
                <a:spcPts val="385"/>
              </a:spcBef>
              <a:buFont typeface="Arial"/>
              <a:buChar char="•"/>
              <a:tabLst>
                <a:tab pos="355600" algn="l"/>
                <a:tab pos="1059180" algn="l"/>
                <a:tab pos="1426845" algn="l"/>
                <a:tab pos="1725295" algn="l"/>
                <a:tab pos="2799715" algn="l"/>
                <a:tab pos="3418840" algn="l"/>
                <a:tab pos="3785870" algn="l"/>
                <a:tab pos="4507230" algn="l"/>
                <a:tab pos="4906645" algn="l"/>
                <a:tab pos="5932170" algn="l"/>
                <a:tab pos="6465570" algn="l"/>
                <a:tab pos="7999095" algn="l"/>
                <a:tab pos="8415020" algn="l"/>
                <a:tab pos="8951595" algn="l"/>
                <a:tab pos="10297160" algn="l"/>
              </a:tabLst>
            </a:pPr>
            <a:r>
              <a:rPr b="0" spc="-20" dirty="0">
                <a:latin typeface="Times New Roman"/>
                <a:cs typeface="Times New Roman"/>
              </a:rPr>
              <a:t>This</a:t>
            </a:r>
            <a:r>
              <a:rPr b="0" dirty="0">
                <a:latin typeface="Times New Roman"/>
                <a:cs typeface="Times New Roman"/>
              </a:rPr>
              <a:t>	</a:t>
            </a:r>
            <a:r>
              <a:rPr b="0" spc="-25" dirty="0">
                <a:latin typeface="Times New Roman"/>
                <a:cs typeface="Times New Roman"/>
              </a:rPr>
              <a:t>is</a:t>
            </a:r>
            <a:r>
              <a:rPr b="0" dirty="0">
                <a:latin typeface="Times New Roman"/>
                <a:cs typeface="Times New Roman"/>
              </a:rPr>
              <a:t>	</a:t>
            </a:r>
            <a:r>
              <a:rPr b="0" spc="-50" dirty="0">
                <a:latin typeface="Times New Roman"/>
                <a:cs typeface="Times New Roman"/>
              </a:rPr>
              <a:t>a</a:t>
            </a:r>
            <a:r>
              <a:rPr b="0" dirty="0">
                <a:latin typeface="Times New Roman"/>
                <a:cs typeface="Times New Roman"/>
              </a:rPr>
              <a:t>	</a:t>
            </a:r>
            <a:r>
              <a:rPr b="0" spc="-10" dirty="0">
                <a:latin typeface="Times New Roman"/>
                <a:cs typeface="Times New Roman"/>
              </a:rPr>
              <a:t>register</a:t>
            </a:r>
            <a:r>
              <a:rPr b="0" dirty="0">
                <a:latin typeface="Times New Roman"/>
                <a:cs typeface="Times New Roman"/>
              </a:rPr>
              <a:t>	</a:t>
            </a:r>
            <a:r>
              <a:rPr b="0" spc="-20" dirty="0">
                <a:latin typeface="Times New Roman"/>
                <a:cs typeface="Times New Roman"/>
              </a:rPr>
              <a:t>that</a:t>
            </a:r>
            <a:r>
              <a:rPr b="0" dirty="0">
                <a:latin typeface="Times New Roman"/>
                <a:cs typeface="Times New Roman"/>
              </a:rPr>
              <a:t>	</a:t>
            </a:r>
            <a:r>
              <a:rPr b="0" spc="-25" dirty="0">
                <a:latin typeface="Times New Roman"/>
                <a:cs typeface="Times New Roman"/>
              </a:rPr>
              <a:t>is</a:t>
            </a:r>
            <a:r>
              <a:rPr b="0" dirty="0">
                <a:latin typeface="Times New Roman"/>
                <a:cs typeface="Times New Roman"/>
              </a:rPr>
              <a:t>	</a:t>
            </a:r>
            <a:r>
              <a:rPr b="0" spc="-20" dirty="0">
                <a:latin typeface="Times New Roman"/>
                <a:cs typeface="Times New Roman"/>
              </a:rPr>
              <a:t>used</a:t>
            </a:r>
            <a:r>
              <a:rPr b="0" dirty="0">
                <a:latin typeface="Times New Roman"/>
                <a:cs typeface="Times New Roman"/>
              </a:rPr>
              <a:t>	</a:t>
            </a:r>
            <a:r>
              <a:rPr b="0" spc="-25" dirty="0">
                <a:latin typeface="Times New Roman"/>
                <a:cs typeface="Times New Roman"/>
              </a:rPr>
              <a:t>to</a:t>
            </a:r>
            <a:r>
              <a:rPr b="0" dirty="0">
                <a:latin typeface="Times New Roman"/>
                <a:cs typeface="Times New Roman"/>
              </a:rPr>
              <a:t>	</a:t>
            </a:r>
            <a:r>
              <a:rPr b="0" spc="-10" dirty="0">
                <a:latin typeface="Times New Roman"/>
                <a:cs typeface="Times New Roman"/>
              </a:rPr>
              <a:t>control</a:t>
            </a:r>
            <a:r>
              <a:rPr b="0" dirty="0">
                <a:latin typeface="Times New Roman"/>
                <a:cs typeface="Times New Roman"/>
              </a:rPr>
              <a:t>	</a:t>
            </a:r>
            <a:r>
              <a:rPr b="0" spc="-25" dirty="0">
                <a:latin typeface="Times New Roman"/>
                <a:cs typeface="Times New Roman"/>
              </a:rPr>
              <a:t>the</a:t>
            </a:r>
            <a:r>
              <a:rPr b="0" dirty="0">
                <a:latin typeface="Times New Roman"/>
                <a:cs typeface="Times New Roman"/>
              </a:rPr>
              <a:t>	</a:t>
            </a:r>
            <a:r>
              <a:rPr b="0" spc="-10" dirty="0">
                <a:latin typeface="Times New Roman"/>
                <a:cs typeface="Times New Roman"/>
              </a:rPr>
              <a:t>sequencing</a:t>
            </a:r>
            <a:r>
              <a:rPr b="0" dirty="0">
                <a:latin typeface="Times New Roman"/>
                <a:cs typeface="Times New Roman"/>
              </a:rPr>
              <a:t>	</a:t>
            </a:r>
            <a:r>
              <a:rPr b="0" spc="-25" dirty="0">
                <a:latin typeface="Times New Roman"/>
                <a:cs typeface="Times New Roman"/>
              </a:rPr>
              <a:t>of</a:t>
            </a:r>
            <a:r>
              <a:rPr b="0" dirty="0">
                <a:latin typeface="Times New Roman"/>
                <a:cs typeface="Times New Roman"/>
              </a:rPr>
              <a:t>	</a:t>
            </a:r>
            <a:r>
              <a:rPr b="0" spc="-25" dirty="0">
                <a:latin typeface="Times New Roman"/>
                <a:cs typeface="Times New Roman"/>
              </a:rPr>
              <a:t>the</a:t>
            </a:r>
            <a:r>
              <a:rPr b="0" dirty="0">
                <a:latin typeface="Times New Roman"/>
                <a:cs typeface="Times New Roman"/>
              </a:rPr>
              <a:t>	</a:t>
            </a:r>
            <a:r>
              <a:rPr b="0" spc="-10" dirty="0">
                <a:latin typeface="Times New Roman"/>
                <a:cs typeface="Times New Roman"/>
              </a:rPr>
              <a:t>execution</a:t>
            </a:r>
            <a:r>
              <a:rPr b="0" dirty="0">
                <a:latin typeface="Times New Roman"/>
                <a:cs typeface="Times New Roman"/>
              </a:rPr>
              <a:t>	</a:t>
            </a:r>
            <a:r>
              <a:rPr b="0" spc="-25" dirty="0">
                <a:latin typeface="Times New Roman"/>
                <a:cs typeface="Times New Roman"/>
              </a:rPr>
              <a:t>of </a:t>
            </a:r>
            <a:r>
              <a:rPr b="0" spc="-10" dirty="0">
                <a:latin typeface="Times New Roman"/>
                <a:cs typeface="Times New Roman"/>
              </a:rPr>
              <a:t>instructions.</a:t>
            </a:r>
          </a:p>
          <a:p>
            <a:pPr marL="354965" indent="-342265">
              <a:lnSpc>
                <a:spcPct val="100000"/>
              </a:lnSpc>
              <a:spcBef>
                <a:spcPts val="1055"/>
              </a:spcBef>
              <a:buFont typeface="Arial"/>
              <a:buChar char="•"/>
              <a:tabLst>
                <a:tab pos="354965" algn="l"/>
              </a:tabLst>
            </a:pPr>
            <a:r>
              <a:rPr b="0" dirty="0">
                <a:latin typeface="Times New Roman"/>
                <a:cs typeface="Times New Roman"/>
              </a:rPr>
              <a:t>This</a:t>
            </a:r>
            <a:r>
              <a:rPr b="0" spc="-30" dirty="0">
                <a:latin typeface="Times New Roman"/>
                <a:cs typeface="Times New Roman"/>
              </a:rPr>
              <a:t> </a:t>
            </a:r>
            <a:r>
              <a:rPr b="0" dirty="0">
                <a:latin typeface="Times New Roman"/>
                <a:cs typeface="Times New Roman"/>
              </a:rPr>
              <a:t>register</a:t>
            </a:r>
            <a:r>
              <a:rPr b="0" spc="-25" dirty="0">
                <a:latin typeface="Times New Roman"/>
                <a:cs typeface="Times New Roman"/>
              </a:rPr>
              <a:t> </a:t>
            </a:r>
            <a:r>
              <a:rPr b="0" dirty="0">
                <a:latin typeface="Times New Roman"/>
                <a:cs typeface="Times New Roman"/>
              </a:rPr>
              <a:t>always</a:t>
            </a:r>
            <a:r>
              <a:rPr b="0" spc="-10" dirty="0">
                <a:latin typeface="Times New Roman"/>
                <a:cs typeface="Times New Roman"/>
              </a:rPr>
              <a:t> </a:t>
            </a:r>
            <a:r>
              <a:rPr b="0" dirty="0">
                <a:latin typeface="Times New Roman"/>
                <a:cs typeface="Times New Roman"/>
              </a:rPr>
              <a:t>holds</a:t>
            </a:r>
            <a:r>
              <a:rPr b="0" spc="5" dirty="0">
                <a:latin typeface="Times New Roman"/>
                <a:cs typeface="Times New Roman"/>
              </a:rPr>
              <a:t> </a:t>
            </a:r>
            <a:r>
              <a:rPr b="0" dirty="0">
                <a:latin typeface="Times New Roman"/>
                <a:cs typeface="Times New Roman"/>
              </a:rPr>
              <a:t>the</a:t>
            </a:r>
            <a:r>
              <a:rPr b="0" spc="-20" dirty="0">
                <a:latin typeface="Times New Roman"/>
                <a:cs typeface="Times New Roman"/>
              </a:rPr>
              <a:t> </a:t>
            </a:r>
            <a:r>
              <a:rPr b="0" dirty="0">
                <a:latin typeface="Times New Roman"/>
                <a:cs typeface="Times New Roman"/>
              </a:rPr>
              <a:t>address</a:t>
            </a:r>
            <a:r>
              <a:rPr b="0" spc="-5" dirty="0">
                <a:latin typeface="Times New Roman"/>
                <a:cs typeface="Times New Roman"/>
              </a:rPr>
              <a:t> </a:t>
            </a:r>
            <a:r>
              <a:rPr b="0" dirty="0">
                <a:latin typeface="Times New Roman"/>
                <a:cs typeface="Times New Roman"/>
              </a:rPr>
              <a:t>of the</a:t>
            </a:r>
            <a:r>
              <a:rPr b="0" spc="-5" dirty="0">
                <a:latin typeface="Times New Roman"/>
                <a:cs typeface="Times New Roman"/>
              </a:rPr>
              <a:t> </a:t>
            </a:r>
            <a:r>
              <a:rPr b="0" dirty="0">
                <a:latin typeface="Times New Roman"/>
                <a:cs typeface="Times New Roman"/>
              </a:rPr>
              <a:t>next </a:t>
            </a:r>
            <a:r>
              <a:rPr b="0" spc="-10" dirty="0">
                <a:latin typeface="Times New Roman"/>
                <a:cs typeface="Times New Roman"/>
              </a:rPr>
              <a:t>instruction.</a:t>
            </a:r>
          </a:p>
          <a:p>
            <a:pPr marL="354965" indent="-342265">
              <a:lnSpc>
                <a:spcPct val="100000"/>
              </a:lnSpc>
              <a:spcBef>
                <a:spcPts val="1445"/>
              </a:spcBef>
              <a:buFont typeface="Arial"/>
              <a:buChar char="•"/>
              <a:tabLst>
                <a:tab pos="354965" algn="l"/>
              </a:tabLst>
            </a:pPr>
            <a:r>
              <a:rPr b="0" dirty="0">
                <a:latin typeface="Times New Roman"/>
                <a:cs typeface="Times New Roman"/>
              </a:rPr>
              <a:t>Since</a:t>
            </a:r>
            <a:r>
              <a:rPr b="0" spc="-25" dirty="0">
                <a:latin typeface="Times New Roman"/>
                <a:cs typeface="Times New Roman"/>
              </a:rPr>
              <a:t> </a:t>
            </a:r>
            <a:r>
              <a:rPr b="0" dirty="0">
                <a:latin typeface="Times New Roman"/>
                <a:cs typeface="Times New Roman"/>
              </a:rPr>
              <a:t>it</a:t>
            </a:r>
            <a:r>
              <a:rPr b="0" spc="-20" dirty="0">
                <a:latin typeface="Times New Roman"/>
                <a:cs typeface="Times New Roman"/>
              </a:rPr>
              <a:t> </a:t>
            </a:r>
            <a:r>
              <a:rPr b="0" dirty="0">
                <a:latin typeface="Times New Roman"/>
                <a:cs typeface="Times New Roman"/>
              </a:rPr>
              <a:t>holds</a:t>
            </a:r>
            <a:r>
              <a:rPr b="0" spc="5" dirty="0">
                <a:latin typeface="Times New Roman"/>
                <a:cs typeface="Times New Roman"/>
              </a:rPr>
              <a:t> </a:t>
            </a:r>
            <a:r>
              <a:rPr b="0" dirty="0">
                <a:latin typeface="Times New Roman"/>
                <a:cs typeface="Times New Roman"/>
              </a:rPr>
              <a:t>an</a:t>
            </a:r>
            <a:r>
              <a:rPr b="0" spc="-15" dirty="0">
                <a:latin typeface="Times New Roman"/>
                <a:cs typeface="Times New Roman"/>
              </a:rPr>
              <a:t> </a:t>
            </a:r>
            <a:r>
              <a:rPr b="0" dirty="0">
                <a:latin typeface="Times New Roman"/>
                <a:cs typeface="Times New Roman"/>
              </a:rPr>
              <a:t>address,</a:t>
            </a:r>
            <a:r>
              <a:rPr b="0" spc="-10" dirty="0">
                <a:latin typeface="Times New Roman"/>
                <a:cs typeface="Times New Roman"/>
              </a:rPr>
              <a:t> </a:t>
            </a:r>
            <a:r>
              <a:rPr b="0" dirty="0">
                <a:latin typeface="Times New Roman"/>
                <a:cs typeface="Times New Roman"/>
              </a:rPr>
              <a:t>it</a:t>
            </a:r>
            <a:r>
              <a:rPr b="0" spc="-20" dirty="0">
                <a:latin typeface="Times New Roman"/>
                <a:cs typeface="Times New Roman"/>
              </a:rPr>
              <a:t> </a:t>
            </a:r>
            <a:r>
              <a:rPr b="0" dirty="0">
                <a:latin typeface="Times New Roman"/>
                <a:cs typeface="Times New Roman"/>
              </a:rPr>
              <a:t>must</a:t>
            </a:r>
            <a:r>
              <a:rPr b="0" spc="10" dirty="0">
                <a:latin typeface="Times New Roman"/>
                <a:cs typeface="Times New Roman"/>
              </a:rPr>
              <a:t> </a:t>
            </a:r>
            <a:r>
              <a:rPr b="0" dirty="0">
                <a:latin typeface="Times New Roman"/>
                <a:cs typeface="Times New Roman"/>
              </a:rPr>
              <a:t>be 16 bits</a:t>
            </a:r>
            <a:r>
              <a:rPr b="0" spc="-20" dirty="0">
                <a:latin typeface="Times New Roman"/>
                <a:cs typeface="Times New Roman"/>
              </a:rPr>
              <a:t> </a:t>
            </a:r>
            <a:r>
              <a:rPr b="0" spc="-10" dirty="0">
                <a:latin typeface="Times New Roman"/>
                <a:cs typeface="Times New Roman"/>
              </a:rPr>
              <a:t>wide.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The</a:t>
            </a:r>
            <a:r>
              <a:rPr spc="-225" dirty="0"/>
              <a:t> </a:t>
            </a:r>
            <a:r>
              <a:rPr spc="-40" dirty="0"/>
              <a:t>Internal</a:t>
            </a:r>
            <a:r>
              <a:rPr spc="-204" dirty="0"/>
              <a:t> </a:t>
            </a:r>
            <a:r>
              <a:rPr spc="-60" dirty="0"/>
              <a:t>Architecture</a:t>
            </a:r>
          </a:p>
        </p:txBody>
      </p:sp>
      <p:sp>
        <p:nvSpPr>
          <p:cNvPr id="3" name="object 3"/>
          <p:cNvSpPr txBox="1"/>
          <p:nvPr/>
        </p:nvSpPr>
        <p:spPr>
          <a:xfrm>
            <a:off x="802335" y="2001773"/>
            <a:ext cx="9958705" cy="3157275"/>
          </a:xfrm>
          <a:prstGeom prst="rect">
            <a:avLst/>
          </a:prstGeom>
        </p:spPr>
        <p:txBody>
          <a:bodyPr vert="horz" wrap="square" lIns="0" tIns="12700" rIns="0" bIns="0" rtlCol="0">
            <a:spAutoFit/>
          </a:bodyPr>
          <a:lstStyle/>
          <a:p>
            <a:pPr marL="12700">
              <a:lnSpc>
                <a:spcPts val="2830"/>
              </a:lnSpc>
              <a:spcBef>
                <a:spcPts val="100"/>
              </a:spcBef>
            </a:pPr>
            <a:r>
              <a:rPr sz="2400" b="1" dirty="0">
                <a:latin typeface="Times New Roman"/>
                <a:cs typeface="Times New Roman"/>
              </a:rPr>
              <a:t>4-</a:t>
            </a:r>
            <a:r>
              <a:rPr sz="2400" b="1" spc="-65" dirty="0">
                <a:latin typeface="Times New Roman"/>
                <a:cs typeface="Times New Roman"/>
              </a:rPr>
              <a:t> </a:t>
            </a:r>
            <a:r>
              <a:rPr sz="2400" b="1" dirty="0">
                <a:latin typeface="Times New Roman"/>
                <a:cs typeface="Times New Roman"/>
              </a:rPr>
              <a:t>The 8085</a:t>
            </a:r>
            <a:r>
              <a:rPr sz="2400" b="1" spc="-5" dirty="0">
                <a:latin typeface="Times New Roman"/>
                <a:cs typeface="Times New Roman"/>
              </a:rPr>
              <a:t> </a:t>
            </a:r>
            <a:r>
              <a:rPr sz="2400" b="1" dirty="0">
                <a:latin typeface="Times New Roman"/>
                <a:cs typeface="Times New Roman"/>
              </a:rPr>
              <a:t>Stack</a:t>
            </a:r>
            <a:r>
              <a:rPr sz="2400" b="1" spc="15" dirty="0">
                <a:latin typeface="Times New Roman"/>
                <a:cs typeface="Times New Roman"/>
              </a:rPr>
              <a:t> </a:t>
            </a:r>
            <a:r>
              <a:rPr sz="2400" b="1" spc="-10" dirty="0">
                <a:latin typeface="Times New Roman"/>
                <a:cs typeface="Times New Roman"/>
              </a:rPr>
              <a:t>pointer</a:t>
            </a:r>
            <a:endParaRPr sz="2400" dirty="0">
              <a:latin typeface="Times New Roman"/>
              <a:cs typeface="Times New Roman"/>
            </a:endParaRPr>
          </a:p>
          <a:p>
            <a:pPr marL="12700">
              <a:lnSpc>
                <a:spcPts val="2950"/>
              </a:lnSpc>
            </a:pPr>
            <a:r>
              <a:rPr sz="2500" b="1" i="1" spc="50" dirty="0">
                <a:solidFill>
                  <a:srgbClr val="FF0000"/>
                </a:solidFill>
                <a:latin typeface="Times New Roman"/>
                <a:cs typeface="Times New Roman"/>
              </a:rPr>
              <a:t>Q</a:t>
            </a:r>
            <a:r>
              <a:rPr sz="2500" b="1" i="1" spc="-100" dirty="0">
                <a:solidFill>
                  <a:srgbClr val="FF0000"/>
                </a:solidFill>
                <a:latin typeface="Times New Roman"/>
                <a:cs typeface="Times New Roman"/>
              </a:rPr>
              <a:t> </a:t>
            </a:r>
            <a:r>
              <a:rPr sz="2500" b="1" i="1" dirty="0">
                <a:solidFill>
                  <a:srgbClr val="FF0000"/>
                </a:solidFill>
                <a:latin typeface="Times New Roman"/>
                <a:cs typeface="Times New Roman"/>
              </a:rPr>
              <a:t>What</a:t>
            </a:r>
            <a:r>
              <a:rPr sz="2500" b="1" i="1" spc="-35" dirty="0">
                <a:solidFill>
                  <a:srgbClr val="FF0000"/>
                </a:solidFill>
                <a:latin typeface="Times New Roman"/>
                <a:cs typeface="Times New Roman"/>
              </a:rPr>
              <a:t> </a:t>
            </a:r>
            <a:r>
              <a:rPr sz="2500" b="1" i="1" dirty="0">
                <a:solidFill>
                  <a:srgbClr val="FF0000"/>
                </a:solidFill>
                <a:latin typeface="Times New Roman"/>
                <a:cs typeface="Times New Roman"/>
              </a:rPr>
              <a:t>are</a:t>
            </a:r>
            <a:r>
              <a:rPr sz="2500" b="1" i="1" spc="-45" dirty="0">
                <a:solidFill>
                  <a:srgbClr val="FF0000"/>
                </a:solidFill>
                <a:latin typeface="Times New Roman"/>
                <a:cs typeface="Times New Roman"/>
              </a:rPr>
              <a:t> </a:t>
            </a:r>
            <a:r>
              <a:rPr sz="2500" b="1" i="1" dirty="0">
                <a:solidFill>
                  <a:srgbClr val="FF0000"/>
                </a:solidFill>
                <a:latin typeface="Times New Roman"/>
                <a:cs typeface="Times New Roman"/>
              </a:rPr>
              <a:t>the</a:t>
            </a:r>
            <a:r>
              <a:rPr sz="2500" b="1" i="1" spc="-40" dirty="0">
                <a:solidFill>
                  <a:srgbClr val="FF0000"/>
                </a:solidFill>
                <a:latin typeface="Times New Roman"/>
                <a:cs typeface="Times New Roman"/>
              </a:rPr>
              <a:t> </a:t>
            </a:r>
            <a:r>
              <a:rPr sz="2500" b="1" i="1" spc="-10" dirty="0">
                <a:solidFill>
                  <a:srgbClr val="FF0000"/>
                </a:solidFill>
                <a:latin typeface="Times New Roman"/>
                <a:cs typeface="Times New Roman"/>
              </a:rPr>
              <a:t>features</a:t>
            </a:r>
            <a:r>
              <a:rPr sz="2500" b="1" i="1" spc="-40" dirty="0">
                <a:solidFill>
                  <a:srgbClr val="FF0000"/>
                </a:solidFill>
                <a:latin typeface="Times New Roman"/>
                <a:cs typeface="Times New Roman"/>
              </a:rPr>
              <a:t> </a:t>
            </a:r>
            <a:r>
              <a:rPr sz="2500" b="1" i="1" dirty="0">
                <a:solidFill>
                  <a:srgbClr val="FF0000"/>
                </a:solidFill>
                <a:latin typeface="Times New Roman"/>
                <a:cs typeface="Times New Roman"/>
              </a:rPr>
              <a:t>of</a:t>
            </a:r>
            <a:r>
              <a:rPr sz="2500" b="1" i="1" spc="-50" dirty="0">
                <a:solidFill>
                  <a:srgbClr val="FF0000"/>
                </a:solidFill>
                <a:latin typeface="Times New Roman"/>
                <a:cs typeface="Times New Roman"/>
              </a:rPr>
              <a:t> </a:t>
            </a:r>
            <a:r>
              <a:rPr sz="2500" b="1" i="1" dirty="0">
                <a:solidFill>
                  <a:srgbClr val="FF0000"/>
                </a:solidFill>
                <a:latin typeface="Times New Roman"/>
                <a:cs typeface="Times New Roman"/>
              </a:rPr>
              <a:t>the</a:t>
            </a:r>
            <a:r>
              <a:rPr sz="2500" b="1" i="1" spc="-35" dirty="0">
                <a:solidFill>
                  <a:srgbClr val="FF0000"/>
                </a:solidFill>
                <a:latin typeface="Times New Roman"/>
                <a:cs typeface="Times New Roman"/>
              </a:rPr>
              <a:t> </a:t>
            </a:r>
            <a:r>
              <a:rPr sz="2500" b="1" i="1" spc="-30" dirty="0">
                <a:solidFill>
                  <a:srgbClr val="FF0000"/>
                </a:solidFill>
                <a:latin typeface="Times New Roman"/>
                <a:cs typeface="Times New Roman"/>
              </a:rPr>
              <a:t>8085</a:t>
            </a:r>
            <a:r>
              <a:rPr sz="2500" b="1" i="1" spc="-35" dirty="0">
                <a:solidFill>
                  <a:srgbClr val="FF0000"/>
                </a:solidFill>
                <a:latin typeface="Times New Roman"/>
                <a:cs typeface="Times New Roman"/>
              </a:rPr>
              <a:t> </a:t>
            </a:r>
            <a:r>
              <a:rPr sz="2500" b="1" i="1" dirty="0">
                <a:solidFill>
                  <a:srgbClr val="FF0000"/>
                </a:solidFill>
                <a:latin typeface="Times New Roman"/>
                <a:cs typeface="Times New Roman"/>
              </a:rPr>
              <a:t>stack</a:t>
            </a:r>
            <a:r>
              <a:rPr sz="2500" b="1" i="1" spc="-40" dirty="0">
                <a:solidFill>
                  <a:srgbClr val="FF0000"/>
                </a:solidFill>
                <a:latin typeface="Times New Roman"/>
                <a:cs typeface="Times New Roman"/>
              </a:rPr>
              <a:t> </a:t>
            </a:r>
            <a:r>
              <a:rPr sz="2500" b="1" i="1" spc="-10" dirty="0">
                <a:solidFill>
                  <a:srgbClr val="FF0000"/>
                </a:solidFill>
                <a:latin typeface="Times New Roman"/>
                <a:cs typeface="Times New Roman"/>
              </a:rPr>
              <a:t>pointer?</a:t>
            </a:r>
            <a:endParaRPr sz="2500" dirty="0">
              <a:latin typeface="Times New Roman"/>
              <a:cs typeface="Times New Roman"/>
            </a:endParaRPr>
          </a:p>
          <a:p>
            <a:pPr>
              <a:lnSpc>
                <a:spcPct val="100000"/>
              </a:lnSpc>
              <a:spcBef>
                <a:spcPts val="30"/>
              </a:spcBef>
            </a:pPr>
            <a:endParaRPr sz="3250" dirty="0">
              <a:latin typeface="Times New Roman"/>
              <a:cs typeface="Times New Roman"/>
            </a:endParaRPr>
          </a:p>
          <a:p>
            <a:pPr marL="541020" indent="-245110">
              <a:lnSpc>
                <a:spcPct val="100000"/>
              </a:lnSpc>
              <a:spcBef>
                <a:spcPts val="5"/>
              </a:spcBef>
              <a:buClr>
                <a:srgbClr val="E38312"/>
              </a:buClr>
              <a:buSzPct val="95833"/>
              <a:buFont typeface="Wingdings"/>
              <a:buChar char=""/>
              <a:tabLst>
                <a:tab pos="541020" algn="l"/>
              </a:tabLst>
            </a:pPr>
            <a:r>
              <a:rPr sz="2400" dirty="0">
                <a:latin typeface="Times New Roman"/>
                <a:cs typeface="Times New Roman"/>
              </a:rPr>
              <a:t>The</a:t>
            </a:r>
            <a:r>
              <a:rPr sz="2400" spc="-40" dirty="0">
                <a:latin typeface="Times New Roman"/>
                <a:cs typeface="Times New Roman"/>
              </a:rPr>
              <a:t> </a:t>
            </a:r>
            <a:r>
              <a:rPr sz="2400" dirty="0">
                <a:latin typeface="Times New Roman"/>
                <a:cs typeface="Times New Roman"/>
              </a:rPr>
              <a:t>stack</a:t>
            </a:r>
            <a:r>
              <a:rPr sz="2400" spc="-10" dirty="0">
                <a:latin typeface="Times New Roman"/>
                <a:cs typeface="Times New Roman"/>
              </a:rPr>
              <a:t> </a:t>
            </a:r>
            <a:r>
              <a:rPr sz="2400" dirty="0">
                <a:latin typeface="Times New Roman"/>
                <a:cs typeface="Times New Roman"/>
              </a:rPr>
              <a:t>pointer</a:t>
            </a:r>
            <a:r>
              <a:rPr sz="2400" spc="-30" dirty="0">
                <a:latin typeface="Times New Roman"/>
                <a:cs typeface="Times New Roman"/>
              </a:rPr>
              <a:t> </a:t>
            </a:r>
            <a:r>
              <a:rPr sz="2400" dirty="0">
                <a:latin typeface="Times New Roman"/>
                <a:cs typeface="Times New Roman"/>
              </a:rPr>
              <a:t>is also</a:t>
            </a:r>
            <a:r>
              <a:rPr sz="2400" spc="-15" dirty="0">
                <a:latin typeface="Times New Roman"/>
                <a:cs typeface="Times New Roman"/>
              </a:rPr>
              <a:t> </a:t>
            </a:r>
            <a:r>
              <a:rPr sz="2400" dirty="0">
                <a:latin typeface="Times New Roman"/>
                <a:cs typeface="Times New Roman"/>
              </a:rPr>
              <a:t>a</a:t>
            </a:r>
            <a:r>
              <a:rPr sz="2400" spc="-10" dirty="0">
                <a:latin typeface="Times New Roman"/>
                <a:cs typeface="Times New Roman"/>
              </a:rPr>
              <a:t> </a:t>
            </a:r>
            <a:r>
              <a:rPr sz="2400" b="1" dirty="0">
                <a:latin typeface="Times New Roman"/>
                <a:cs typeface="Times New Roman"/>
              </a:rPr>
              <a:t>16-bit</a:t>
            </a:r>
            <a:r>
              <a:rPr sz="2400" b="1" spc="-10" dirty="0">
                <a:latin typeface="Times New Roman"/>
                <a:cs typeface="Times New Roman"/>
              </a:rPr>
              <a:t> </a:t>
            </a:r>
            <a:r>
              <a:rPr sz="2400" b="1" dirty="0">
                <a:latin typeface="Times New Roman"/>
                <a:cs typeface="Times New Roman"/>
              </a:rPr>
              <a:t>register</a:t>
            </a:r>
            <a:r>
              <a:rPr sz="2400" b="1" spc="-65" dirty="0">
                <a:latin typeface="Times New Roman"/>
                <a:cs typeface="Times New Roman"/>
              </a:rPr>
              <a:t> </a:t>
            </a:r>
            <a:r>
              <a:rPr sz="2400" dirty="0">
                <a:latin typeface="Times New Roman"/>
                <a:cs typeface="Times New Roman"/>
              </a:rPr>
              <a:t>that</a:t>
            </a:r>
            <a:r>
              <a:rPr sz="2400" spc="-20" dirty="0">
                <a:latin typeface="Times New Roman"/>
                <a:cs typeface="Times New Roman"/>
              </a:rPr>
              <a:t> </a:t>
            </a:r>
            <a:r>
              <a:rPr sz="2400" dirty="0">
                <a:latin typeface="Times New Roman"/>
                <a:cs typeface="Times New Roman"/>
              </a:rPr>
              <a:t>is</a:t>
            </a:r>
            <a:r>
              <a:rPr sz="2400" spc="-15" dirty="0">
                <a:latin typeface="Times New Roman"/>
                <a:cs typeface="Times New Roman"/>
              </a:rPr>
              <a:t> </a:t>
            </a:r>
            <a:r>
              <a:rPr sz="2400" dirty="0">
                <a:latin typeface="Times New Roman"/>
                <a:cs typeface="Times New Roman"/>
              </a:rPr>
              <a:t>used</a:t>
            </a:r>
            <a:r>
              <a:rPr sz="2400" spc="5" dirty="0">
                <a:latin typeface="Times New Roman"/>
                <a:cs typeface="Times New Roman"/>
              </a:rPr>
              <a:t> </a:t>
            </a:r>
            <a:r>
              <a:rPr sz="2400" dirty="0">
                <a:latin typeface="Times New Roman"/>
                <a:cs typeface="Times New Roman"/>
              </a:rPr>
              <a:t>to</a:t>
            </a:r>
            <a:r>
              <a:rPr sz="2400" spc="-20" dirty="0">
                <a:latin typeface="Times New Roman"/>
                <a:cs typeface="Times New Roman"/>
              </a:rPr>
              <a:t> </a:t>
            </a:r>
            <a:r>
              <a:rPr sz="2400" dirty="0">
                <a:latin typeface="Times New Roman"/>
                <a:cs typeface="Times New Roman"/>
              </a:rPr>
              <a:t>point</a:t>
            </a:r>
            <a:r>
              <a:rPr sz="2400" spc="-5" dirty="0">
                <a:latin typeface="Times New Roman"/>
                <a:cs typeface="Times New Roman"/>
              </a:rPr>
              <a:t> </a:t>
            </a:r>
            <a:r>
              <a:rPr sz="2400" dirty="0">
                <a:latin typeface="Times New Roman"/>
                <a:cs typeface="Times New Roman"/>
              </a:rPr>
              <a:t>into</a:t>
            </a:r>
            <a:r>
              <a:rPr sz="2400" spc="-25" dirty="0">
                <a:latin typeface="Times New Roman"/>
                <a:cs typeface="Times New Roman"/>
              </a:rPr>
              <a:t> </a:t>
            </a:r>
            <a:r>
              <a:rPr sz="2400" spc="-10" dirty="0">
                <a:latin typeface="Times New Roman"/>
                <a:cs typeface="Times New Roman"/>
              </a:rPr>
              <a:t>memory.</a:t>
            </a:r>
            <a:endParaRPr sz="2400" dirty="0">
              <a:latin typeface="Times New Roman"/>
              <a:cs typeface="Times New Roman"/>
            </a:endParaRPr>
          </a:p>
          <a:p>
            <a:pPr marL="540385" indent="-244475">
              <a:lnSpc>
                <a:spcPct val="100000"/>
              </a:lnSpc>
              <a:spcBef>
                <a:spcPts val="1115"/>
              </a:spcBef>
              <a:buClr>
                <a:srgbClr val="E38312"/>
              </a:buClr>
              <a:buSzPct val="95833"/>
              <a:buFont typeface="Wingdings"/>
              <a:buChar char=""/>
              <a:tabLst>
                <a:tab pos="540385" algn="l"/>
              </a:tabLst>
            </a:pPr>
            <a:r>
              <a:rPr sz="2400" dirty="0">
                <a:latin typeface="Times New Roman"/>
                <a:cs typeface="Times New Roman"/>
              </a:rPr>
              <a:t>The</a:t>
            </a:r>
            <a:r>
              <a:rPr sz="2400" spc="-35" dirty="0">
                <a:latin typeface="Times New Roman"/>
                <a:cs typeface="Times New Roman"/>
              </a:rPr>
              <a:t> </a:t>
            </a:r>
            <a:r>
              <a:rPr sz="2400" dirty="0">
                <a:latin typeface="Times New Roman"/>
                <a:cs typeface="Times New Roman"/>
              </a:rPr>
              <a:t>memory</a:t>
            </a:r>
            <a:r>
              <a:rPr sz="2400" spc="20" dirty="0">
                <a:latin typeface="Times New Roman"/>
                <a:cs typeface="Times New Roman"/>
              </a:rPr>
              <a:t> </a:t>
            </a:r>
            <a:r>
              <a:rPr sz="2400" dirty="0">
                <a:latin typeface="Times New Roman"/>
                <a:cs typeface="Times New Roman"/>
              </a:rPr>
              <a:t>this</a:t>
            </a:r>
            <a:r>
              <a:rPr sz="2400" spc="-10" dirty="0">
                <a:latin typeface="Times New Roman"/>
                <a:cs typeface="Times New Roman"/>
              </a:rPr>
              <a:t> </a:t>
            </a:r>
            <a:r>
              <a:rPr sz="2400" dirty="0">
                <a:latin typeface="Times New Roman"/>
                <a:cs typeface="Times New Roman"/>
              </a:rPr>
              <a:t>register</a:t>
            </a:r>
            <a:r>
              <a:rPr sz="2400" spc="-25" dirty="0">
                <a:latin typeface="Times New Roman"/>
                <a:cs typeface="Times New Roman"/>
              </a:rPr>
              <a:t> </a:t>
            </a:r>
            <a:r>
              <a:rPr sz="2400" b="1" dirty="0">
                <a:latin typeface="Times New Roman"/>
                <a:cs typeface="Times New Roman"/>
              </a:rPr>
              <a:t>points</a:t>
            </a:r>
            <a:r>
              <a:rPr sz="2400" b="1" spc="-15" dirty="0">
                <a:latin typeface="Times New Roman"/>
                <a:cs typeface="Times New Roman"/>
              </a:rPr>
              <a:t> </a:t>
            </a:r>
            <a:r>
              <a:rPr sz="2400" dirty="0">
                <a:latin typeface="Times New Roman"/>
                <a:cs typeface="Times New Roman"/>
              </a:rPr>
              <a:t>to</a:t>
            </a:r>
            <a:r>
              <a:rPr sz="2400" spc="-10" dirty="0">
                <a:latin typeface="Times New Roman"/>
                <a:cs typeface="Times New Roman"/>
              </a:rPr>
              <a:t> </a:t>
            </a:r>
            <a:r>
              <a:rPr sz="2400" dirty="0">
                <a:latin typeface="Times New Roman"/>
                <a:cs typeface="Times New Roman"/>
              </a:rPr>
              <a:t>is</a:t>
            </a:r>
            <a:r>
              <a:rPr sz="2400" spc="-15" dirty="0">
                <a:latin typeface="Times New Roman"/>
                <a:cs typeface="Times New Roman"/>
              </a:rPr>
              <a:t> </a:t>
            </a:r>
            <a:r>
              <a:rPr sz="2400" dirty="0">
                <a:latin typeface="Times New Roman"/>
                <a:cs typeface="Times New Roman"/>
              </a:rPr>
              <a:t>a</a:t>
            </a:r>
            <a:r>
              <a:rPr sz="2400" spc="-5" dirty="0">
                <a:latin typeface="Times New Roman"/>
                <a:cs typeface="Times New Roman"/>
              </a:rPr>
              <a:t> </a:t>
            </a:r>
            <a:r>
              <a:rPr sz="2400" dirty="0">
                <a:latin typeface="Times New Roman"/>
                <a:cs typeface="Times New Roman"/>
              </a:rPr>
              <a:t>special</a:t>
            </a:r>
            <a:r>
              <a:rPr sz="2400" spc="-35" dirty="0">
                <a:latin typeface="Times New Roman"/>
                <a:cs typeface="Times New Roman"/>
              </a:rPr>
              <a:t> </a:t>
            </a:r>
            <a:r>
              <a:rPr sz="2400" dirty="0">
                <a:latin typeface="Times New Roman"/>
                <a:cs typeface="Times New Roman"/>
              </a:rPr>
              <a:t>area</a:t>
            </a:r>
            <a:r>
              <a:rPr sz="2400" spc="-15" dirty="0">
                <a:latin typeface="Times New Roman"/>
                <a:cs typeface="Times New Roman"/>
              </a:rPr>
              <a:t> </a:t>
            </a:r>
            <a:r>
              <a:rPr sz="2400" dirty="0">
                <a:latin typeface="Times New Roman"/>
                <a:cs typeface="Times New Roman"/>
              </a:rPr>
              <a:t>called</a:t>
            </a:r>
            <a:r>
              <a:rPr sz="2400" spc="-40" dirty="0">
                <a:latin typeface="Times New Roman"/>
                <a:cs typeface="Times New Roman"/>
              </a:rPr>
              <a:t> </a:t>
            </a:r>
            <a:r>
              <a:rPr sz="2400" dirty="0">
                <a:latin typeface="Times New Roman"/>
                <a:cs typeface="Times New Roman"/>
              </a:rPr>
              <a:t>the</a:t>
            </a:r>
            <a:r>
              <a:rPr sz="2400" spc="-10" dirty="0">
                <a:latin typeface="Times New Roman"/>
                <a:cs typeface="Times New Roman"/>
              </a:rPr>
              <a:t> </a:t>
            </a:r>
            <a:r>
              <a:rPr sz="2400" b="1" spc="-10" dirty="0">
                <a:latin typeface="Times New Roman"/>
                <a:cs typeface="Times New Roman"/>
              </a:rPr>
              <a:t>stack</a:t>
            </a:r>
            <a:r>
              <a:rPr sz="2400" spc="-10" dirty="0">
                <a:latin typeface="Times New Roman"/>
                <a:cs typeface="Times New Roman"/>
              </a:rPr>
              <a:t>.</a:t>
            </a:r>
            <a:endParaRPr sz="2400" dirty="0">
              <a:latin typeface="Times New Roman"/>
              <a:cs typeface="Times New Roman"/>
            </a:endParaRPr>
          </a:p>
          <a:p>
            <a:pPr marL="541020" indent="-245110">
              <a:lnSpc>
                <a:spcPct val="100000"/>
              </a:lnSpc>
              <a:spcBef>
                <a:spcPts val="1105"/>
              </a:spcBef>
              <a:buClr>
                <a:srgbClr val="E38312"/>
              </a:buClr>
              <a:buSzPct val="95833"/>
              <a:buFont typeface="Wingdings"/>
              <a:buChar char=""/>
              <a:tabLst>
                <a:tab pos="541020" algn="l"/>
              </a:tabLst>
            </a:pPr>
            <a:r>
              <a:rPr sz="2400" dirty="0">
                <a:latin typeface="Times New Roman"/>
                <a:cs typeface="Times New Roman"/>
              </a:rPr>
              <a:t>The</a:t>
            </a:r>
            <a:r>
              <a:rPr sz="2400" spc="-30" dirty="0">
                <a:latin typeface="Times New Roman"/>
                <a:cs typeface="Times New Roman"/>
              </a:rPr>
              <a:t> </a:t>
            </a:r>
            <a:r>
              <a:rPr sz="2400" dirty="0">
                <a:latin typeface="Times New Roman"/>
                <a:cs typeface="Times New Roman"/>
              </a:rPr>
              <a:t>stack</a:t>
            </a:r>
            <a:r>
              <a:rPr sz="2400" spc="-10" dirty="0">
                <a:latin typeface="Times New Roman"/>
                <a:cs typeface="Times New Roman"/>
              </a:rPr>
              <a:t> </a:t>
            </a:r>
            <a:r>
              <a:rPr sz="2400" dirty="0">
                <a:latin typeface="Times New Roman"/>
                <a:cs typeface="Times New Roman"/>
              </a:rPr>
              <a:t>is</a:t>
            </a:r>
            <a:r>
              <a:rPr sz="2400" spc="-15" dirty="0">
                <a:latin typeface="Times New Roman"/>
                <a:cs typeface="Times New Roman"/>
              </a:rPr>
              <a:t> </a:t>
            </a:r>
            <a:r>
              <a:rPr sz="2400" dirty="0">
                <a:latin typeface="Times New Roman"/>
                <a:cs typeface="Times New Roman"/>
              </a:rPr>
              <a:t>an area</a:t>
            </a:r>
            <a:r>
              <a:rPr sz="2400" spc="-20" dirty="0">
                <a:latin typeface="Times New Roman"/>
                <a:cs typeface="Times New Roman"/>
              </a:rPr>
              <a:t> </a:t>
            </a:r>
            <a:r>
              <a:rPr sz="2400" dirty="0">
                <a:latin typeface="Times New Roman"/>
                <a:cs typeface="Times New Roman"/>
              </a:rPr>
              <a:t>of</a:t>
            </a:r>
            <a:r>
              <a:rPr sz="2400" spc="-5" dirty="0">
                <a:latin typeface="Times New Roman"/>
                <a:cs typeface="Times New Roman"/>
              </a:rPr>
              <a:t> </a:t>
            </a:r>
            <a:r>
              <a:rPr sz="2400" dirty="0">
                <a:latin typeface="Times New Roman"/>
                <a:cs typeface="Times New Roman"/>
              </a:rPr>
              <a:t>memory</a:t>
            </a:r>
            <a:r>
              <a:rPr sz="2400" spc="15" dirty="0">
                <a:latin typeface="Times New Roman"/>
                <a:cs typeface="Times New Roman"/>
              </a:rPr>
              <a:t> </a:t>
            </a:r>
            <a:r>
              <a:rPr sz="2400" dirty="0">
                <a:latin typeface="Times New Roman"/>
                <a:cs typeface="Times New Roman"/>
              </a:rPr>
              <a:t>used to</a:t>
            </a:r>
            <a:r>
              <a:rPr sz="2400" spc="-15" dirty="0">
                <a:latin typeface="Times New Roman"/>
                <a:cs typeface="Times New Roman"/>
              </a:rPr>
              <a:t> </a:t>
            </a:r>
            <a:r>
              <a:rPr sz="2400" b="1" dirty="0">
                <a:latin typeface="Times New Roman"/>
                <a:cs typeface="Times New Roman"/>
              </a:rPr>
              <a:t>hold</a:t>
            </a:r>
            <a:r>
              <a:rPr sz="2400" b="1" spc="-10" dirty="0">
                <a:latin typeface="Times New Roman"/>
                <a:cs typeface="Times New Roman"/>
              </a:rPr>
              <a:t> </a:t>
            </a:r>
            <a:r>
              <a:rPr sz="2400" b="1" dirty="0">
                <a:latin typeface="Times New Roman"/>
                <a:cs typeface="Times New Roman"/>
              </a:rPr>
              <a:t>data </a:t>
            </a:r>
            <a:r>
              <a:rPr sz="2400" dirty="0">
                <a:latin typeface="Times New Roman"/>
                <a:cs typeface="Times New Roman"/>
              </a:rPr>
              <a:t>that</a:t>
            </a:r>
            <a:r>
              <a:rPr sz="2400" spc="-15" dirty="0">
                <a:latin typeface="Times New Roman"/>
                <a:cs typeface="Times New Roman"/>
              </a:rPr>
              <a:t> </a:t>
            </a:r>
            <a:r>
              <a:rPr sz="2400" dirty="0">
                <a:latin typeface="Times New Roman"/>
                <a:cs typeface="Times New Roman"/>
              </a:rPr>
              <a:t>will</a:t>
            </a:r>
            <a:r>
              <a:rPr sz="2400" spc="-10" dirty="0">
                <a:latin typeface="Times New Roman"/>
                <a:cs typeface="Times New Roman"/>
              </a:rPr>
              <a:t> </a:t>
            </a:r>
            <a:r>
              <a:rPr sz="2400" dirty="0">
                <a:latin typeface="Times New Roman"/>
                <a:cs typeface="Times New Roman"/>
              </a:rPr>
              <a:t>be</a:t>
            </a:r>
            <a:r>
              <a:rPr sz="2400" spc="-10" dirty="0">
                <a:latin typeface="Times New Roman"/>
                <a:cs typeface="Times New Roman"/>
              </a:rPr>
              <a:t> </a:t>
            </a:r>
            <a:r>
              <a:rPr sz="2400" dirty="0">
                <a:latin typeface="Times New Roman"/>
                <a:cs typeface="Times New Roman"/>
              </a:rPr>
              <a:t>retrieved</a:t>
            </a:r>
            <a:r>
              <a:rPr sz="2400" spc="-25" dirty="0">
                <a:latin typeface="Times New Roman"/>
                <a:cs typeface="Times New Roman"/>
              </a:rPr>
              <a:t> </a:t>
            </a:r>
            <a:r>
              <a:rPr sz="2400" spc="-10" dirty="0">
                <a:latin typeface="Times New Roman"/>
                <a:cs typeface="Times New Roman"/>
              </a:rPr>
              <a:t>soon.</a:t>
            </a:r>
            <a:endParaRPr sz="2400" dirty="0">
              <a:latin typeface="Times New Roman"/>
              <a:cs typeface="Times New Roman"/>
            </a:endParaRPr>
          </a:p>
          <a:p>
            <a:pPr marL="541020" indent="-245110">
              <a:lnSpc>
                <a:spcPct val="100000"/>
              </a:lnSpc>
              <a:spcBef>
                <a:spcPts val="1120"/>
              </a:spcBef>
              <a:buClr>
                <a:srgbClr val="E38312"/>
              </a:buClr>
              <a:buSzPct val="95833"/>
              <a:buFont typeface="Wingdings"/>
              <a:buChar char=""/>
              <a:tabLst>
                <a:tab pos="541020" algn="l"/>
              </a:tabLst>
            </a:pPr>
            <a:r>
              <a:rPr sz="2400" dirty="0">
                <a:latin typeface="Times New Roman"/>
                <a:cs typeface="Times New Roman"/>
              </a:rPr>
              <a:t>The</a:t>
            </a:r>
            <a:r>
              <a:rPr sz="2400" spc="-35" dirty="0">
                <a:latin typeface="Times New Roman"/>
                <a:cs typeface="Times New Roman"/>
              </a:rPr>
              <a:t> </a:t>
            </a:r>
            <a:r>
              <a:rPr sz="2400" dirty="0">
                <a:latin typeface="Times New Roman"/>
                <a:cs typeface="Times New Roman"/>
              </a:rPr>
              <a:t>stack</a:t>
            </a:r>
            <a:r>
              <a:rPr sz="2400" spc="-10" dirty="0">
                <a:latin typeface="Times New Roman"/>
                <a:cs typeface="Times New Roman"/>
              </a:rPr>
              <a:t> </a:t>
            </a:r>
            <a:r>
              <a:rPr sz="2400" dirty="0">
                <a:latin typeface="Times New Roman"/>
                <a:cs typeface="Times New Roman"/>
              </a:rPr>
              <a:t>is</a:t>
            </a:r>
            <a:r>
              <a:rPr sz="2400" spc="-10" dirty="0">
                <a:latin typeface="Times New Roman"/>
                <a:cs typeface="Times New Roman"/>
              </a:rPr>
              <a:t> </a:t>
            </a:r>
            <a:r>
              <a:rPr sz="2400" dirty="0">
                <a:latin typeface="Times New Roman"/>
                <a:cs typeface="Times New Roman"/>
              </a:rPr>
              <a:t>usually</a:t>
            </a:r>
            <a:r>
              <a:rPr sz="2400" spc="-10" dirty="0">
                <a:latin typeface="Times New Roman"/>
                <a:cs typeface="Times New Roman"/>
              </a:rPr>
              <a:t> </a:t>
            </a:r>
            <a:r>
              <a:rPr sz="2400" dirty="0">
                <a:latin typeface="Times New Roman"/>
                <a:cs typeface="Times New Roman"/>
              </a:rPr>
              <a:t>accessed</a:t>
            </a:r>
            <a:r>
              <a:rPr sz="2400" spc="-25" dirty="0">
                <a:latin typeface="Times New Roman"/>
                <a:cs typeface="Times New Roman"/>
              </a:rPr>
              <a:t> </a:t>
            </a:r>
            <a:r>
              <a:rPr sz="2400" dirty="0">
                <a:latin typeface="Times New Roman"/>
                <a:cs typeface="Times New Roman"/>
              </a:rPr>
              <a:t>in</a:t>
            </a:r>
            <a:r>
              <a:rPr sz="2400" spc="-15" dirty="0">
                <a:latin typeface="Times New Roman"/>
                <a:cs typeface="Times New Roman"/>
              </a:rPr>
              <a:t> </a:t>
            </a:r>
            <a:r>
              <a:rPr sz="2400" dirty="0">
                <a:latin typeface="Times New Roman"/>
                <a:cs typeface="Times New Roman"/>
              </a:rPr>
              <a:t>a Last In</a:t>
            </a:r>
            <a:r>
              <a:rPr sz="2400" spc="-15" dirty="0">
                <a:latin typeface="Times New Roman"/>
                <a:cs typeface="Times New Roman"/>
              </a:rPr>
              <a:t> </a:t>
            </a:r>
            <a:r>
              <a:rPr sz="2400" dirty="0">
                <a:latin typeface="Times New Roman"/>
                <a:cs typeface="Times New Roman"/>
              </a:rPr>
              <a:t>First</a:t>
            </a:r>
            <a:r>
              <a:rPr sz="2400" spc="-5" dirty="0">
                <a:latin typeface="Times New Roman"/>
                <a:cs typeface="Times New Roman"/>
              </a:rPr>
              <a:t> </a:t>
            </a:r>
            <a:r>
              <a:rPr sz="2400" dirty="0">
                <a:latin typeface="Times New Roman"/>
                <a:cs typeface="Times New Roman"/>
              </a:rPr>
              <a:t>Out (</a:t>
            </a:r>
            <a:r>
              <a:rPr sz="2400" b="1" dirty="0">
                <a:latin typeface="Times New Roman"/>
                <a:cs typeface="Times New Roman"/>
              </a:rPr>
              <a:t>LIFO</a:t>
            </a:r>
            <a:r>
              <a:rPr sz="2400" dirty="0">
                <a:latin typeface="Times New Roman"/>
                <a:cs typeface="Times New Roman"/>
              </a:rPr>
              <a:t>)</a:t>
            </a:r>
            <a:r>
              <a:rPr sz="2400" spc="-10" dirty="0">
                <a:latin typeface="Times New Roman"/>
                <a:cs typeface="Times New Roman"/>
              </a:rPr>
              <a:t>.</a:t>
            </a:r>
            <a:r>
              <a:rPr lang="en-US" sz="2400" spc="-10" dirty="0">
                <a:latin typeface="Times New Roman"/>
                <a:cs typeface="Times New Roman"/>
              </a:rPr>
              <a:t> fashion</a:t>
            </a:r>
            <a:endParaRPr sz="2400" dirty="0">
              <a:latin typeface="Times New Roman"/>
              <a:cs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The</a:t>
            </a:r>
            <a:r>
              <a:rPr spc="-225" dirty="0"/>
              <a:t> </a:t>
            </a:r>
            <a:r>
              <a:rPr spc="-40" dirty="0"/>
              <a:t>Internal</a:t>
            </a:r>
            <a:r>
              <a:rPr spc="-204" dirty="0"/>
              <a:t> </a:t>
            </a:r>
            <a:r>
              <a:rPr spc="-60" dirty="0"/>
              <a:t>Architecture</a:t>
            </a:r>
          </a:p>
        </p:txBody>
      </p:sp>
      <p:pic>
        <p:nvPicPr>
          <p:cNvPr id="3" name="object 3"/>
          <p:cNvPicPr/>
          <p:nvPr/>
        </p:nvPicPr>
        <p:blipFill>
          <a:blip r:embed="rId2" cstate="print"/>
          <a:stretch>
            <a:fillRect/>
          </a:stretch>
        </p:blipFill>
        <p:spPr>
          <a:xfrm>
            <a:off x="831124" y="3283255"/>
            <a:ext cx="169611" cy="247643"/>
          </a:xfrm>
          <a:prstGeom prst="rect">
            <a:avLst/>
          </a:prstGeom>
        </p:spPr>
      </p:pic>
      <p:pic>
        <p:nvPicPr>
          <p:cNvPr id="4" name="object 4"/>
          <p:cNvPicPr/>
          <p:nvPr/>
        </p:nvPicPr>
        <p:blipFill>
          <a:blip r:embed="rId3" cstate="print"/>
          <a:stretch>
            <a:fillRect/>
          </a:stretch>
        </p:blipFill>
        <p:spPr>
          <a:xfrm>
            <a:off x="816863" y="3729801"/>
            <a:ext cx="205739" cy="238471"/>
          </a:xfrm>
          <a:prstGeom prst="rect">
            <a:avLst/>
          </a:prstGeom>
        </p:spPr>
      </p:pic>
      <p:pic>
        <p:nvPicPr>
          <p:cNvPr id="5" name="object 5"/>
          <p:cNvPicPr/>
          <p:nvPr/>
        </p:nvPicPr>
        <p:blipFill>
          <a:blip r:embed="rId4" cstate="print"/>
          <a:stretch>
            <a:fillRect/>
          </a:stretch>
        </p:blipFill>
        <p:spPr>
          <a:xfrm>
            <a:off x="816512" y="4167175"/>
            <a:ext cx="438108" cy="247643"/>
          </a:xfrm>
          <a:prstGeom prst="rect">
            <a:avLst/>
          </a:prstGeom>
        </p:spPr>
      </p:pic>
      <p:pic>
        <p:nvPicPr>
          <p:cNvPr id="6" name="object 6"/>
          <p:cNvPicPr/>
          <p:nvPr/>
        </p:nvPicPr>
        <p:blipFill>
          <a:blip r:embed="rId5" cstate="print"/>
          <a:stretch>
            <a:fillRect/>
          </a:stretch>
        </p:blipFill>
        <p:spPr>
          <a:xfrm>
            <a:off x="821063" y="4974895"/>
            <a:ext cx="442644" cy="247643"/>
          </a:xfrm>
          <a:prstGeom prst="rect">
            <a:avLst/>
          </a:prstGeom>
        </p:spPr>
      </p:pic>
      <p:pic>
        <p:nvPicPr>
          <p:cNvPr id="7" name="object 7"/>
          <p:cNvPicPr/>
          <p:nvPr/>
        </p:nvPicPr>
        <p:blipFill>
          <a:blip r:embed="rId6" cstate="print"/>
          <a:stretch>
            <a:fillRect/>
          </a:stretch>
        </p:blipFill>
        <p:spPr>
          <a:xfrm>
            <a:off x="892047" y="5421441"/>
            <a:ext cx="187947" cy="238471"/>
          </a:xfrm>
          <a:prstGeom prst="rect">
            <a:avLst/>
          </a:prstGeom>
        </p:spPr>
      </p:pic>
      <p:sp>
        <p:nvSpPr>
          <p:cNvPr id="8" name="object 8"/>
          <p:cNvSpPr txBox="1"/>
          <p:nvPr/>
        </p:nvSpPr>
        <p:spPr>
          <a:xfrm>
            <a:off x="802335" y="2001773"/>
            <a:ext cx="10564495" cy="4141470"/>
          </a:xfrm>
          <a:prstGeom prst="rect">
            <a:avLst/>
          </a:prstGeom>
        </p:spPr>
        <p:txBody>
          <a:bodyPr vert="horz" wrap="square" lIns="0" tIns="12700" rIns="0" bIns="0" rtlCol="0">
            <a:spAutoFit/>
          </a:bodyPr>
          <a:lstStyle/>
          <a:p>
            <a:pPr marL="12700">
              <a:lnSpc>
                <a:spcPct val="100000"/>
              </a:lnSpc>
              <a:spcBef>
                <a:spcPts val="100"/>
              </a:spcBef>
            </a:pPr>
            <a:r>
              <a:rPr sz="2400" b="1" dirty="0">
                <a:latin typeface="Times New Roman"/>
                <a:cs typeface="Times New Roman"/>
              </a:rPr>
              <a:t>8085</a:t>
            </a:r>
            <a:r>
              <a:rPr sz="2400" b="1" spc="-15" dirty="0">
                <a:latin typeface="Times New Roman"/>
                <a:cs typeface="Times New Roman"/>
              </a:rPr>
              <a:t> </a:t>
            </a:r>
            <a:r>
              <a:rPr sz="2400" b="1" dirty="0">
                <a:latin typeface="Times New Roman"/>
                <a:cs typeface="Times New Roman"/>
              </a:rPr>
              <a:t>Flag</a:t>
            </a:r>
            <a:r>
              <a:rPr sz="2400" b="1" spc="-10" dirty="0">
                <a:latin typeface="Times New Roman"/>
                <a:cs typeface="Times New Roman"/>
              </a:rPr>
              <a:t> </a:t>
            </a:r>
            <a:r>
              <a:rPr sz="2400" b="1" dirty="0">
                <a:latin typeface="Times New Roman"/>
                <a:cs typeface="Times New Roman"/>
              </a:rPr>
              <a:t>Register</a:t>
            </a:r>
            <a:r>
              <a:rPr sz="2400" b="1" spc="-50" dirty="0">
                <a:latin typeface="Times New Roman"/>
                <a:cs typeface="Times New Roman"/>
              </a:rPr>
              <a:t> </a:t>
            </a:r>
            <a:r>
              <a:rPr sz="2400" b="1" spc="-10" dirty="0">
                <a:latin typeface="Times New Roman"/>
                <a:cs typeface="Times New Roman"/>
              </a:rPr>
              <a:t>Bits:</a:t>
            </a:r>
            <a:endParaRPr sz="2400" dirty="0">
              <a:latin typeface="Times New Roman"/>
              <a:cs typeface="Times New Roman"/>
            </a:endParaRPr>
          </a:p>
          <a:p>
            <a:pPr marL="12700">
              <a:lnSpc>
                <a:spcPct val="100000"/>
              </a:lnSpc>
            </a:pPr>
            <a:r>
              <a:rPr sz="2400" dirty="0">
                <a:latin typeface="Times New Roman"/>
                <a:cs typeface="Times New Roman"/>
              </a:rPr>
              <a:t>Flag</a:t>
            </a:r>
            <a:r>
              <a:rPr sz="2400" spc="-25" dirty="0">
                <a:latin typeface="Times New Roman"/>
                <a:cs typeface="Times New Roman"/>
              </a:rPr>
              <a:t> </a:t>
            </a:r>
            <a:r>
              <a:rPr sz="2400" dirty="0">
                <a:latin typeface="Times New Roman"/>
                <a:cs typeface="Times New Roman"/>
              </a:rPr>
              <a:t>Register</a:t>
            </a:r>
            <a:r>
              <a:rPr sz="2400" spc="-15" dirty="0">
                <a:latin typeface="Times New Roman"/>
                <a:cs typeface="Times New Roman"/>
              </a:rPr>
              <a:t> </a:t>
            </a:r>
            <a:r>
              <a:rPr sz="2400" dirty="0">
                <a:latin typeface="Times New Roman"/>
                <a:cs typeface="Times New Roman"/>
              </a:rPr>
              <a:t>is</a:t>
            </a:r>
            <a:r>
              <a:rPr sz="2400" spc="-15" dirty="0">
                <a:latin typeface="Times New Roman"/>
                <a:cs typeface="Times New Roman"/>
              </a:rPr>
              <a:t> </a:t>
            </a:r>
            <a:r>
              <a:rPr sz="2400" dirty="0">
                <a:latin typeface="Times New Roman"/>
                <a:cs typeface="Times New Roman"/>
              </a:rPr>
              <a:t>given</a:t>
            </a:r>
            <a:r>
              <a:rPr sz="2400" spc="-10" dirty="0">
                <a:latin typeface="Times New Roman"/>
                <a:cs typeface="Times New Roman"/>
              </a:rPr>
              <a:t> </a:t>
            </a:r>
            <a:r>
              <a:rPr sz="2400" spc="-25" dirty="0">
                <a:latin typeface="Times New Roman"/>
                <a:cs typeface="Times New Roman"/>
              </a:rPr>
              <a:t>by:</a:t>
            </a:r>
            <a:endParaRPr sz="2400" dirty="0">
              <a:latin typeface="Times New Roman"/>
              <a:cs typeface="Times New Roman"/>
            </a:endParaRPr>
          </a:p>
          <a:p>
            <a:pPr>
              <a:lnSpc>
                <a:spcPct val="100000"/>
              </a:lnSpc>
              <a:spcBef>
                <a:spcPts val="5"/>
              </a:spcBef>
            </a:pPr>
            <a:endParaRPr sz="2500" dirty="0">
              <a:latin typeface="Times New Roman"/>
              <a:cs typeface="Times New Roman"/>
            </a:endParaRPr>
          </a:p>
          <a:p>
            <a:pPr marL="12700" marR="3501390">
              <a:lnSpc>
                <a:spcPct val="120900"/>
              </a:lnSpc>
            </a:pPr>
            <a:r>
              <a:rPr sz="2400" dirty="0">
                <a:solidFill>
                  <a:srgbClr val="AB610D"/>
                </a:solidFill>
                <a:latin typeface="Times New Roman"/>
                <a:cs typeface="Times New Roman"/>
              </a:rPr>
              <a:t>S</a:t>
            </a:r>
            <a:r>
              <a:rPr sz="2400" dirty="0">
                <a:latin typeface="Times New Roman"/>
                <a:cs typeface="Times New Roman"/>
              </a:rPr>
              <a:t>:</a:t>
            </a:r>
            <a:r>
              <a:rPr sz="2400" spc="-10" dirty="0">
                <a:latin typeface="Times New Roman"/>
                <a:cs typeface="Times New Roman"/>
              </a:rPr>
              <a:t> </a:t>
            </a:r>
            <a:r>
              <a:rPr sz="2400" b="1" dirty="0">
                <a:latin typeface="Times New Roman"/>
                <a:cs typeface="Times New Roman"/>
              </a:rPr>
              <a:t>Sign flag</a:t>
            </a:r>
            <a:r>
              <a:rPr sz="2400" b="1" spc="-10" dirty="0">
                <a:latin typeface="Times New Roman"/>
                <a:cs typeface="Times New Roman"/>
              </a:rPr>
              <a:t> </a:t>
            </a:r>
            <a:r>
              <a:rPr sz="2400" dirty="0">
                <a:latin typeface="Times New Roman"/>
                <a:cs typeface="Times New Roman"/>
              </a:rPr>
              <a:t>is</a:t>
            </a:r>
            <a:r>
              <a:rPr sz="2400" spc="-10" dirty="0">
                <a:latin typeface="Times New Roman"/>
                <a:cs typeface="Times New Roman"/>
              </a:rPr>
              <a:t> </a:t>
            </a:r>
            <a:r>
              <a:rPr sz="2400" dirty="0">
                <a:latin typeface="Times New Roman"/>
                <a:cs typeface="Times New Roman"/>
              </a:rPr>
              <a:t>set</a:t>
            </a:r>
            <a:r>
              <a:rPr sz="2400" spc="-10" dirty="0">
                <a:latin typeface="Times New Roman"/>
                <a:cs typeface="Times New Roman"/>
              </a:rPr>
              <a:t> </a:t>
            </a:r>
            <a:r>
              <a:rPr sz="2400" dirty="0">
                <a:latin typeface="Times New Roman"/>
                <a:cs typeface="Times New Roman"/>
              </a:rPr>
              <a:t>when</a:t>
            </a:r>
            <a:r>
              <a:rPr sz="2400" spc="-5" dirty="0">
                <a:latin typeface="Times New Roman"/>
                <a:cs typeface="Times New Roman"/>
              </a:rPr>
              <a:t> </a:t>
            </a:r>
            <a:r>
              <a:rPr sz="2400" dirty="0">
                <a:latin typeface="Times New Roman"/>
                <a:cs typeface="Times New Roman"/>
              </a:rPr>
              <a:t>result</a:t>
            </a:r>
            <a:r>
              <a:rPr sz="2400" spc="-10" dirty="0">
                <a:latin typeface="Times New Roman"/>
                <a:cs typeface="Times New Roman"/>
              </a:rPr>
              <a:t> </a:t>
            </a:r>
            <a:r>
              <a:rPr sz="2400" dirty="0">
                <a:latin typeface="Times New Roman"/>
                <a:cs typeface="Times New Roman"/>
              </a:rPr>
              <a:t>of an</a:t>
            </a:r>
            <a:r>
              <a:rPr sz="2400" spc="-15" dirty="0">
                <a:latin typeface="Times New Roman"/>
                <a:cs typeface="Times New Roman"/>
              </a:rPr>
              <a:t> </a:t>
            </a:r>
            <a:r>
              <a:rPr sz="2400" dirty="0">
                <a:latin typeface="Times New Roman"/>
                <a:cs typeface="Times New Roman"/>
              </a:rPr>
              <a:t>operation</a:t>
            </a:r>
            <a:r>
              <a:rPr sz="2400" spc="-25" dirty="0">
                <a:latin typeface="Times New Roman"/>
                <a:cs typeface="Times New Roman"/>
              </a:rPr>
              <a:t> </a:t>
            </a:r>
            <a:r>
              <a:rPr sz="2400" dirty="0">
                <a:latin typeface="Times New Roman"/>
                <a:cs typeface="Times New Roman"/>
              </a:rPr>
              <a:t>is </a:t>
            </a:r>
            <a:r>
              <a:rPr sz="2400" spc="-10" dirty="0">
                <a:latin typeface="Times New Roman"/>
                <a:cs typeface="Times New Roman"/>
              </a:rPr>
              <a:t>negative. </a:t>
            </a:r>
            <a:r>
              <a:rPr sz="2400" dirty="0">
                <a:solidFill>
                  <a:srgbClr val="AB610D"/>
                </a:solidFill>
                <a:latin typeface="Times New Roman"/>
                <a:cs typeface="Times New Roman"/>
              </a:rPr>
              <a:t>Z</a:t>
            </a:r>
            <a:r>
              <a:rPr sz="2400" dirty="0">
                <a:latin typeface="Times New Roman"/>
                <a:cs typeface="Times New Roman"/>
              </a:rPr>
              <a:t>:</a:t>
            </a:r>
            <a:r>
              <a:rPr sz="2400" spc="-30" dirty="0">
                <a:latin typeface="Times New Roman"/>
                <a:cs typeface="Times New Roman"/>
              </a:rPr>
              <a:t> </a:t>
            </a:r>
            <a:r>
              <a:rPr sz="2400" b="1" dirty="0">
                <a:latin typeface="Times New Roman"/>
                <a:cs typeface="Times New Roman"/>
              </a:rPr>
              <a:t>Zero</a:t>
            </a:r>
            <a:r>
              <a:rPr sz="2400" b="1" spc="15" dirty="0">
                <a:latin typeface="Times New Roman"/>
                <a:cs typeface="Times New Roman"/>
              </a:rPr>
              <a:t> </a:t>
            </a:r>
            <a:r>
              <a:rPr sz="2400" b="1" dirty="0">
                <a:latin typeface="Times New Roman"/>
                <a:cs typeface="Times New Roman"/>
              </a:rPr>
              <a:t>flag</a:t>
            </a:r>
            <a:r>
              <a:rPr sz="2400" b="1" spc="-25" dirty="0">
                <a:latin typeface="Times New Roman"/>
                <a:cs typeface="Times New Roman"/>
              </a:rPr>
              <a:t> </a:t>
            </a:r>
            <a:r>
              <a:rPr sz="2400" dirty="0">
                <a:latin typeface="Times New Roman"/>
                <a:cs typeface="Times New Roman"/>
              </a:rPr>
              <a:t>is</a:t>
            </a:r>
            <a:r>
              <a:rPr sz="2400" spc="-25" dirty="0">
                <a:latin typeface="Times New Roman"/>
                <a:cs typeface="Times New Roman"/>
              </a:rPr>
              <a:t> </a:t>
            </a:r>
            <a:r>
              <a:rPr sz="2400" dirty="0">
                <a:latin typeface="Times New Roman"/>
                <a:cs typeface="Times New Roman"/>
              </a:rPr>
              <a:t>set</a:t>
            </a:r>
            <a:r>
              <a:rPr sz="2400" spc="-20" dirty="0">
                <a:latin typeface="Times New Roman"/>
                <a:cs typeface="Times New Roman"/>
              </a:rPr>
              <a:t> </a:t>
            </a:r>
            <a:r>
              <a:rPr sz="2400" dirty="0">
                <a:latin typeface="Times New Roman"/>
                <a:cs typeface="Times New Roman"/>
              </a:rPr>
              <a:t>when</a:t>
            </a:r>
            <a:r>
              <a:rPr sz="2400" spc="-10" dirty="0">
                <a:latin typeface="Times New Roman"/>
                <a:cs typeface="Times New Roman"/>
              </a:rPr>
              <a:t> </a:t>
            </a:r>
            <a:r>
              <a:rPr sz="2400" dirty="0">
                <a:latin typeface="Times New Roman"/>
                <a:cs typeface="Times New Roman"/>
              </a:rPr>
              <a:t>result</a:t>
            </a:r>
            <a:r>
              <a:rPr sz="2400" spc="-30" dirty="0">
                <a:latin typeface="Times New Roman"/>
                <a:cs typeface="Times New Roman"/>
              </a:rPr>
              <a:t> </a:t>
            </a:r>
            <a:r>
              <a:rPr sz="2400" dirty="0">
                <a:latin typeface="Times New Roman"/>
                <a:cs typeface="Times New Roman"/>
              </a:rPr>
              <a:t>of</a:t>
            </a:r>
            <a:r>
              <a:rPr sz="2400" spc="-10" dirty="0">
                <a:latin typeface="Times New Roman"/>
                <a:cs typeface="Times New Roman"/>
              </a:rPr>
              <a:t> </a:t>
            </a:r>
            <a:r>
              <a:rPr sz="2400" dirty="0">
                <a:latin typeface="Times New Roman"/>
                <a:cs typeface="Times New Roman"/>
              </a:rPr>
              <a:t>an</a:t>
            </a:r>
            <a:r>
              <a:rPr sz="2400" spc="-25" dirty="0">
                <a:latin typeface="Times New Roman"/>
                <a:cs typeface="Times New Roman"/>
              </a:rPr>
              <a:t> </a:t>
            </a:r>
            <a:r>
              <a:rPr sz="2400" dirty="0">
                <a:latin typeface="Times New Roman"/>
                <a:cs typeface="Times New Roman"/>
              </a:rPr>
              <a:t>operation</a:t>
            </a:r>
            <a:r>
              <a:rPr sz="2400" spc="-40" dirty="0">
                <a:latin typeface="Times New Roman"/>
                <a:cs typeface="Times New Roman"/>
              </a:rPr>
              <a:t> </a:t>
            </a:r>
            <a:r>
              <a:rPr sz="2400" dirty="0">
                <a:latin typeface="Times New Roman"/>
                <a:cs typeface="Times New Roman"/>
              </a:rPr>
              <a:t>is</a:t>
            </a:r>
            <a:r>
              <a:rPr sz="2400" spc="-5" dirty="0">
                <a:latin typeface="Times New Roman"/>
                <a:cs typeface="Times New Roman"/>
              </a:rPr>
              <a:t> </a:t>
            </a:r>
            <a:r>
              <a:rPr sz="2400" spc="-25" dirty="0">
                <a:latin typeface="Times New Roman"/>
                <a:cs typeface="Times New Roman"/>
              </a:rPr>
              <a:t>0.</a:t>
            </a:r>
            <a:endParaRPr sz="2400" dirty="0">
              <a:latin typeface="Times New Roman"/>
              <a:cs typeface="Times New Roman"/>
            </a:endParaRPr>
          </a:p>
          <a:p>
            <a:pPr marL="12700" marR="5080">
              <a:lnSpc>
                <a:spcPct val="100000"/>
              </a:lnSpc>
              <a:spcBef>
                <a:spcPts val="600"/>
              </a:spcBef>
            </a:pPr>
            <a:r>
              <a:rPr sz="2400" dirty="0">
                <a:solidFill>
                  <a:srgbClr val="AB610D"/>
                </a:solidFill>
                <a:latin typeface="Times New Roman"/>
                <a:cs typeface="Times New Roman"/>
              </a:rPr>
              <a:t>AC</a:t>
            </a:r>
            <a:r>
              <a:rPr sz="2400" dirty="0">
                <a:latin typeface="Times New Roman"/>
                <a:cs typeface="Times New Roman"/>
              </a:rPr>
              <a:t>:</a:t>
            </a:r>
            <a:r>
              <a:rPr sz="2400" spc="270" dirty="0">
                <a:latin typeface="Times New Roman"/>
                <a:cs typeface="Times New Roman"/>
              </a:rPr>
              <a:t> </a:t>
            </a:r>
            <a:r>
              <a:rPr sz="2400" b="1" dirty="0">
                <a:latin typeface="Times New Roman"/>
                <a:cs typeface="Times New Roman"/>
              </a:rPr>
              <a:t>Auxiliary</a:t>
            </a:r>
            <a:r>
              <a:rPr sz="2400" b="1" spc="270" dirty="0">
                <a:latin typeface="Times New Roman"/>
                <a:cs typeface="Times New Roman"/>
              </a:rPr>
              <a:t> </a:t>
            </a:r>
            <a:r>
              <a:rPr sz="2400" b="1" dirty="0">
                <a:latin typeface="Times New Roman"/>
                <a:cs typeface="Times New Roman"/>
              </a:rPr>
              <a:t>carry</a:t>
            </a:r>
            <a:r>
              <a:rPr sz="2400" b="1" spc="265" dirty="0">
                <a:latin typeface="Times New Roman"/>
                <a:cs typeface="Times New Roman"/>
              </a:rPr>
              <a:t> </a:t>
            </a:r>
            <a:r>
              <a:rPr sz="2400" b="1" dirty="0">
                <a:latin typeface="Times New Roman"/>
                <a:cs typeface="Times New Roman"/>
              </a:rPr>
              <a:t>flag</a:t>
            </a:r>
            <a:r>
              <a:rPr sz="2400" b="1" spc="260" dirty="0">
                <a:latin typeface="Times New Roman"/>
                <a:cs typeface="Times New Roman"/>
              </a:rPr>
              <a:t> </a:t>
            </a:r>
            <a:r>
              <a:rPr sz="2400" dirty="0">
                <a:latin typeface="Times New Roman"/>
                <a:cs typeface="Times New Roman"/>
              </a:rPr>
              <a:t>is</a:t>
            </a:r>
            <a:r>
              <a:rPr sz="2400" spc="265" dirty="0">
                <a:latin typeface="Times New Roman"/>
                <a:cs typeface="Times New Roman"/>
              </a:rPr>
              <a:t> </a:t>
            </a:r>
            <a:r>
              <a:rPr sz="2400" dirty="0">
                <a:latin typeface="Times New Roman"/>
                <a:cs typeface="Times New Roman"/>
              </a:rPr>
              <a:t>set</a:t>
            </a:r>
            <a:r>
              <a:rPr sz="2400" spc="275" dirty="0">
                <a:latin typeface="Times New Roman"/>
                <a:cs typeface="Times New Roman"/>
              </a:rPr>
              <a:t> </a:t>
            </a:r>
            <a:r>
              <a:rPr sz="2400" dirty="0">
                <a:latin typeface="Times New Roman"/>
                <a:cs typeface="Times New Roman"/>
              </a:rPr>
              <a:t>when</a:t>
            </a:r>
            <a:r>
              <a:rPr sz="2400" spc="270" dirty="0">
                <a:latin typeface="Times New Roman"/>
                <a:cs typeface="Times New Roman"/>
              </a:rPr>
              <a:t> </a:t>
            </a:r>
            <a:r>
              <a:rPr sz="2400" dirty="0">
                <a:latin typeface="Times New Roman"/>
                <a:cs typeface="Times New Roman"/>
              </a:rPr>
              <a:t>there</a:t>
            </a:r>
            <a:r>
              <a:rPr sz="2400" spc="254" dirty="0">
                <a:latin typeface="Times New Roman"/>
                <a:cs typeface="Times New Roman"/>
              </a:rPr>
              <a:t> </a:t>
            </a:r>
            <a:r>
              <a:rPr sz="2400" dirty="0">
                <a:latin typeface="Times New Roman"/>
                <a:cs typeface="Times New Roman"/>
              </a:rPr>
              <a:t>is</a:t>
            </a:r>
            <a:r>
              <a:rPr sz="2400" spc="254" dirty="0">
                <a:latin typeface="Times New Roman"/>
                <a:cs typeface="Times New Roman"/>
              </a:rPr>
              <a:t> </a:t>
            </a:r>
            <a:r>
              <a:rPr sz="2400" dirty="0">
                <a:latin typeface="Times New Roman"/>
                <a:cs typeface="Times New Roman"/>
              </a:rPr>
              <a:t>a</a:t>
            </a:r>
            <a:r>
              <a:rPr sz="2400" spc="265" dirty="0">
                <a:latin typeface="Times New Roman"/>
                <a:cs typeface="Times New Roman"/>
              </a:rPr>
              <a:t> </a:t>
            </a:r>
            <a:r>
              <a:rPr sz="2400" dirty="0">
                <a:latin typeface="Times New Roman"/>
                <a:cs typeface="Times New Roman"/>
              </a:rPr>
              <a:t>carry</a:t>
            </a:r>
            <a:r>
              <a:rPr sz="2400" spc="280" dirty="0">
                <a:latin typeface="Times New Roman"/>
                <a:cs typeface="Times New Roman"/>
              </a:rPr>
              <a:t> </a:t>
            </a:r>
            <a:r>
              <a:rPr sz="2400" dirty="0">
                <a:latin typeface="Times New Roman"/>
                <a:cs typeface="Times New Roman"/>
              </a:rPr>
              <a:t>out</a:t>
            </a:r>
            <a:r>
              <a:rPr sz="2400" spc="254" dirty="0">
                <a:latin typeface="Times New Roman"/>
                <a:cs typeface="Times New Roman"/>
              </a:rPr>
              <a:t> </a:t>
            </a:r>
            <a:r>
              <a:rPr sz="2400" dirty="0">
                <a:latin typeface="Times New Roman"/>
                <a:cs typeface="Times New Roman"/>
              </a:rPr>
              <a:t>of</a:t>
            </a:r>
            <a:r>
              <a:rPr sz="2400" spc="254" dirty="0">
                <a:latin typeface="Times New Roman"/>
                <a:cs typeface="Times New Roman"/>
              </a:rPr>
              <a:t> </a:t>
            </a:r>
            <a:r>
              <a:rPr sz="2400" dirty="0">
                <a:latin typeface="Times New Roman"/>
                <a:cs typeface="Times New Roman"/>
              </a:rPr>
              <a:t>lower</a:t>
            </a:r>
            <a:r>
              <a:rPr sz="2400" spc="275" dirty="0">
                <a:latin typeface="Times New Roman"/>
                <a:cs typeface="Times New Roman"/>
              </a:rPr>
              <a:t> </a:t>
            </a:r>
            <a:r>
              <a:rPr sz="2400" dirty="0">
                <a:latin typeface="Times New Roman"/>
                <a:cs typeface="Times New Roman"/>
              </a:rPr>
              <a:t>nibble</a:t>
            </a:r>
            <a:r>
              <a:rPr sz="2400" spc="275" dirty="0">
                <a:latin typeface="Times New Roman"/>
                <a:cs typeface="Times New Roman"/>
              </a:rPr>
              <a:t> </a:t>
            </a:r>
            <a:r>
              <a:rPr sz="2400" dirty="0">
                <a:latin typeface="Times New Roman"/>
                <a:cs typeface="Times New Roman"/>
              </a:rPr>
              <a:t>or</a:t>
            </a:r>
            <a:r>
              <a:rPr sz="2400" spc="260" dirty="0">
                <a:latin typeface="Times New Roman"/>
                <a:cs typeface="Times New Roman"/>
              </a:rPr>
              <a:t> </a:t>
            </a:r>
            <a:r>
              <a:rPr sz="2400" spc="-10" dirty="0">
                <a:latin typeface="Times New Roman"/>
                <a:cs typeface="Times New Roman"/>
              </a:rPr>
              <a:t>lower </a:t>
            </a:r>
            <a:r>
              <a:rPr sz="2400" dirty="0">
                <a:latin typeface="Times New Roman"/>
                <a:cs typeface="Times New Roman"/>
              </a:rPr>
              <a:t>four</a:t>
            </a:r>
            <a:r>
              <a:rPr sz="2400" spc="-15" dirty="0">
                <a:latin typeface="Times New Roman"/>
                <a:cs typeface="Times New Roman"/>
              </a:rPr>
              <a:t> </a:t>
            </a:r>
            <a:r>
              <a:rPr sz="2400" dirty="0">
                <a:latin typeface="Times New Roman"/>
                <a:cs typeface="Times New Roman"/>
              </a:rPr>
              <a:t>bits</a:t>
            </a:r>
            <a:r>
              <a:rPr sz="2400" spc="-10" dirty="0">
                <a:latin typeface="Times New Roman"/>
                <a:cs typeface="Times New Roman"/>
              </a:rPr>
              <a:t> </a:t>
            </a:r>
            <a:r>
              <a:rPr sz="2400" dirty="0">
                <a:latin typeface="Times New Roman"/>
                <a:cs typeface="Times New Roman"/>
              </a:rPr>
              <a:t>of the</a:t>
            </a:r>
            <a:r>
              <a:rPr sz="2400" spc="-15" dirty="0">
                <a:latin typeface="Times New Roman"/>
                <a:cs typeface="Times New Roman"/>
              </a:rPr>
              <a:t> </a:t>
            </a:r>
            <a:r>
              <a:rPr sz="2400" spc="-10" dirty="0">
                <a:latin typeface="Times New Roman"/>
                <a:cs typeface="Times New Roman"/>
              </a:rPr>
              <a:t>operation.</a:t>
            </a:r>
            <a:endParaRPr sz="2400" dirty="0">
              <a:latin typeface="Times New Roman"/>
              <a:cs typeface="Times New Roman"/>
            </a:endParaRPr>
          </a:p>
          <a:p>
            <a:pPr marL="12700">
              <a:lnSpc>
                <a:spcPct val="100000"/>
              </a:lnSpc>
              <a:spcBef>
                <a:spcPts val="600"/>
              </a:spcBef>
            </a:pPr>
            <a:r>
              <a:rPr sz="2400" spc="-50" dirty="0">
                <a:solidFill>
                  <a:srgbClr val="AB610D"/>
                </a:solidFill>
                <a:latin typeface="Times New Roman"/>
                <a:cs typeface="Times New Roman"/>
              </a:rPr>
              <a:t>CY</a:t>
            </a:r>
            <a:r>
              <a:rPr sz="2400" spc="-50" dirty="0">
                <a:latin typeface="Times New Roman"/>
                <a:cs typeface="Times New Roman"/>
              </a:rPr>
              <a:t>:</a:t>
            </a:r>
            <a:r>
              <a:rPr sz="2400" spc="-20" dirty="0">
                <a:latin typeface="Times New Roman"/>
                <a:cs typeface="Times New Roman"/>
              </a:rPr>
              <a:t> </a:t>
            </a:r>
            <a:r>
              <a:rPr sz="2400" b="1" dirty="0">
                <a:latin typeface="Times New Roman"/>
                <a:cs typeface="Times New Roman"/>
              </a:rPr>
              <a:t>Carry</a:t>
            </a:r>
            <a:r>
              <a:rPr sz="2400" b="1" spc="-10" dirty="0">
                <a:latin typeface="Times New Roman"/>
                <a:cs typeface="Times New Roman"/>
              </a:rPr>
              <a:t> </a:t>
            </a:r>
            <a:r>
              <a:rPr sz="2400" b="1" dirty="0">
                <a:latin typeface="Times New Roman"/>
                <a:cs typeface="Times New Roman"/>
              </a:rPr>
              <a:t>flag</a:t>
            </a:r>
            <a:r>
              <a:rPr sz="2400" b="1" spc="-25" dirty="0">
                <a:latin typeface="Times New Roman"/>
                <a:cs typeface="Times New Roman"/>
              </a:rPr>
              <a:t> </a:t>
            </a:r>
            <a:r>
              <a:rPr sz="2400" dirty="0">
                <a:latin typeface="Times New Roman"/>
                <a:cs typeface="Times New Roman"/>
              </a:rPr>
              <a:t>is</a:t>
            </a:r>
            <a:r>
              <a:rPr sz="2400" spc="-15" dirty="0">
                <a:latin typeface="Times New Roman"/>
                <a:cs typeface="Times New Roman"/>
              </a:rPr>
              <a:t> </a:t>
            </a:r>
            <a:r>
              <a:rPr sz="2400" dirty="0">
                <a:latin typeface="Times New Roman"/>
                <a:cs typeface="Times New Roman"/>
              </a:rPr>
              <a:t>set</a:t>
            </a:r>
            <a:r>
              <a:rPr sz="2400" spc="-20" dirty="0">
                <a:latin typeface="Times New Roman"/>
                <a:cs typeface="Times New Roman"/>
              </a:rPr>
              <a:t> </a:t>
            </a:r>
            <a:r>
              <a:rPr sz="2400" dirty="0">
                <a:latin typeface="Times New Roman"/>
                <a:cs typeface="Times New Roman"/>
              </a:rPr>
              <a:t>when</a:t>
            </a:r>
            <a:r>
              <a:rPr sz="2400" spc="-15" dirty="0">
                <a:latin typeface="Times New Roman"/>
                <a:cs typeface="Times New Roman"/>
              </a:rPr>
              <a:t> </a:t>
            </a:r>
            <a:r>
              <a:rPr sz="2400" dirty="0">
                <a:latin typeface="Times New Roman"/>
                <a:cs typeface="Times New Roman"/>
              </a:rPr>
              <a:t>there</a:t>
            </a:r>
            <a:r>
              <a:rPr sz="2400" spc="-25" dirty="0">
                <a:latin typeface="Times New Roman"/>
                <a:cs typeface="Times New Roman"/>
              </a:rPr>
              <a:t> </a:t>
            </a:r>
            <a:r>
              <a:rPr sz="2400" dirty="0">
                <a:latin typeface="Times New Roman"/>
                <a:cs typeface="Times New Roman"/>
              </a:rPr>
              <a:t>is</a:t>
            </a:r>
            <a:r>
              <a:rPr sz="2400" spc="-10" dirty="0">
                <a:latin typeface="Times New Roman"/>
                <a:cs typeface="Times New Roman"/>
              </a:rPr>
              <a:t> </a:t>
            </a:r>
            <a:r>
              <a:rPr sz="2400" dirty="0">
                <a:latin typeface="Times New Roman"/>
                <a:cs typeface="Times New Roman"/>
              </a:rPr>
              <a:t>carry</a:t>
            </a:r>
            <a:r>
              <a:rPr sz="2400" spc="-30" dirty="0">
                <a:latin typeface="Times New Roman"/>
                <a:cs typeface="Times New Roman"/>
              </a:rPr>
              <a:t> </a:t>
            </a:r>
            <a:r>
              <a:rPr sz="2400" dirty="0">
                <a:latin typeface="Times New Roman"/>
                <a:cs typeface="Times New Roman"/>
              </a:rPr>
              <a:t>generated</a:t>
            </a:r>
            <a:r>
              <a:rPr sz="2400" spc="-40" dirty="0">
                <a:latin typeface="Times New Roman"/>
                <a:cs typeface="Times New Roman"/>
              </a:rPr>
              <a:t> </a:t>
            </a:r>
            <a:r>
              <a:rPr sz="2400" dirty="0">
                <a:latin typeface="Times New Roman"/>
                <a:cs typeface="Times New Roman"/>
              </a:rPr>
              <a:t>by</a:t>
            </a:r>
            <a:r>
              <a:rPr sz="2400" spc="-10" dirty="0">
                <a:latin typeface="Times New Roman"/>
                <a:cs typeface="Times New Roman"/>
              </a:rPr>
              <a:t> </a:t>
            </a:r>
            <a:r>
              <a:rPr sz="2400" dirty="0">
                <a:latin typeface="Times New Roman"/>
                <a:cs typeface="Times New Roman"/>
              </a:rPr>
              <a:t>an</a:t>
            </a:r>
            <a:r>
              <a:rPr sz="2400" spc="-10" dirty="0">
                <a:latin typeface="Times New Roman"/>
                <a:cs typeface="Times New Roman"/>
              </a:rPr>
              <a:t> operation.</a:t>
            </a:r>
            <a:endParaRPr sz="2400" dirty="0">
              <a:latin typeface="Times New Roman"/>
              <a:cs typeface="Times New Roman"/>
            </a:endParaRPr>
          </a:p>
          <a:p>
            <a:pPr marL="86995">
              <a:lnSpc>
                <a:spcPct val="100000"/>
              </a:lnSpc>
              <a:spcBef>
                <a:spcPts val="600"/>
              </a:spcBef>
              <a:tabLst>
                <a:tab pos="494030" algn="l"/>
              </a:tabLst>
            </a:pPr>
            <a:r>
              <a:rPr sz="2400" spc="-25" dirty="0">
                <a:solidFill>
                  <a:srgbClr val="AB610D"/>
                </a:solidFill>
                <a:latin typeface="Times New Roman"/>
                <a:cs typeface="Times New Roman"/>
              </a:rPr>
              <a:t>P</a:t>
            </a:r>
            <a:r>
              <a:rPr sz="2400" spc="-25" dirty="0">
                <a:latin typeface="Times New Roman"/>
                <a:cs typeface="Times New Roman"/>
              </a:rPr>
              <a:t>:</a:t>
            </a:r>
            <a:r>
              <a:rPr sz="2400" dirty="0">
                <a:latin typeface="Times New Roman"/>
                <a:cs typeface="Times New Roman"/>
              </a:rPr>
              <a:t>	</a:t>
            </a:r>
            <a:r>
              <a:rPr sz="2400" b="1" dirty="0">
                <a:latin typeface="Times New Roman"/>
                <a:cs typeface="Times New Roman"/>
              </a:rPr>
              <a:t>Parity</a:t>
            </a:r>
            <a:r>
              <a:rPr sz="2400" b="1" spc="-40" dirty="0">
                <a:latin typeface="Times New Roman"/>
                <a:cs typeface="Times New Roman"/>
              </a:rPr>
              <a:t> </a:t>
            </a:r>
            <a:r>
              <a:rPr sz="2400" b="1" dirty="0">
                <a:latin typeface="Times New Roman"/>
                <a:cs typeface="Times New Roman"/>
              </a:rPr>
              <a:t>flag</a:t>
            </a:r>
            <a:r>
              <a:rPr sz="2400" b="1" spc="-10" dirty="0">
                <a:latin typeface="Times New Roman"/>
                <a:cs typeface="Times New Roman"/>
              </a:rPr>
              <a:t> </a:t>
            </a:r>
            <a:r>
              <a:rPr sz="2400" dirty="0">
                <a:latin typeface="Times New Roman"/>
                <a:cs typeface="Times New Roman"/>
              </a:rPr>
              <a:t>is</a:t>
            </a:r>
            <a:r>
              <a:rPr sz="2400" spc="-10" dirty="0">
                <a:latin typeface="Times New Roman"/>
                <a:cs typeface="Times New Roman"/>
              </a:rPr>
              <a:t> </a:t>
            </a:r>
            <a:r>
              <a:rPr sz="2400" dirty="0">
                <a:latin typeface="Times New Roman"/>
                <a:cs typeface="Times New Roman"/>
              </a:rPr>
              <a:t>set</a:t>
            </a:r>
            <a:r>
              <a:rPr sz="2400" spc="-5" dirty="0">
                <a:latin typeface="Times New Roman"/>
                <a:cs typeface="Times New Roman"/>
              </a:rPr>
              <a:t> </a:t>
            </a:r>
            <a:r>
              <a:rPr sz="2400" dirty="0">
                <a:latin typeface="Times New Roman"/>
                <a:cs typeface="Times New Roman"/>
              </a:rPr>
              <a:t>when</a:t>
            </a:r>
            <a:r>
              <a:rPr sz="2400" spc="-5" dirty="0">
                <a:latin typeface="Times New Roman"/>
                <a:cs typeface="Times New Roman"/>
              </a:rPr>
              <a:t> </a:t>
            </a:r>
            <a:r>
              <a:rPr sz="2400" dirty="0">
                <a:latin typeface="Times New Roman"/>
                <a:cs typeface="Times New Roman"/>
              </a:rPr>
              <a:t>result</a:t>
            </a:r>
            <a:r>
              <a:rPr sz="2400" spc="-15" dirty="0">
                <a:latin typeface="Times New Roman"/>
                <a:cs typeface="Times New Roman"/>
              </a:rPr>
              <a:t> </a:t>
            </a:r>
            <a:r>
              <a:rPr sz="2400" dirty="0">
                <a:latin typeface="Times New Roman"/>
                <a:cs typeface="Times New Roman"/>
              </a:rPr>
              <a:t>contains</a:t>
            </a:r>
            <a:r>
              <a:rPr sz="2400" spc="-15" dirty="0">
                <a:latin typeface="Times New Roman"/>
                <a:cs typeface="Times New Roman"/>
              </a:rPr>
              <a:t> </a:t>
            </a:r>
            <a:r>
              <a:rPr sz="2400" dirty="0">
                <a:latin typeface="Times New Roman"/>
                <a:cs typeface="Times New Roman"/>
              </a:rPr>
              <a:t>even</a:t>
            </a:r>
            <a:r>
              <a:rPr sz="2400" spc="-10" dirty="0">
                <a:latin typeface="Times New Roman"/>
                <a:cs typeface="Times New Roman"/>
              </a:rPr>
              <a:t> </a:t>
            </a:r>
            <a:r>
              <a:rPr sz="2400" dirty="0">
                <a:latin typeface="Times New Roman"/>
                <a:cs typeface="Times New Roman"/>
              </a:rPr>
              <a:t>number</a:t>
            </a:r>
            <a:r>
              <a:rPr sz="2400" spc="10" dirty="0">
                <a:latin typeface="Times New Roman"/>
                <a:cs typeface="Times New Roman"/>
              </a:rPr>
              <a:t> </a:t>
            </a:r>
            <a:r>
              <a:rPr sz="2400" dirty="0">
                <a:latin typeface="Times New Roman"/>
                <a:cs typeface="Times New Roman"/>
              </a:rPr>
              <a:t>of </a:t>
            </a:r>
            <a:r>
              <a:rPr sz="2400" spc="-20" dirty="0">
                <a:latin typeface="Times New Roman"/>
                <a:cs typeface="Times New Roman"/>
              </a:rPr>
              <a:t>1’s.</a:t>
            </a:r>
            <a:endParaRPr sz="2400" dirty="0">
              <a:latin typeface="Times New Roman"/>
              <a:cs typeface="Times New Roman"/>
            </a:endParaRPr>
          </a:p>
          <a:p>
            <a:pPr marL="544195">
              <a:lnSpc>
                <a:spcPct val="100000"/>
              </a:lnSpc>
              <a:spcBef>
                <a:spcPts val="600"/>
              </a:spcBef>
            </a:pPr>
            <a:r>
              <a:rPr sz="2400" dirty="0">
                <a:latin typeface="Times New Roman"/>
                <a:cs typeface="Times New Roman"/>
              </a:rPr>
              <a:t>Rest</a:t>
            </a:r>
            <a:r>
              <a:rPr sz="2400" spc="-20" dirty="0">
                <a:latin typeface="Times New Roman"/>
                <a:cs typeface="Times New Roman"/>
              </a:rPr>
              <a:t> </a:t>
            </a:r>
            <a:r>
              <a:rPr sz="2400" dirty="0">
                <a:latin typeface="Times New Roman"/>
                <a:cs typeface="Times New Roman"/>
              </a:rPr>
              <a:t>are</a:t>
            </a:r>
            <a:r>
              <a:rPr sz="2400" spc="-20" dirty="0">
                <a:latin typeface="Times New Roman"/>
                <a:cs typeface="Times New Roman"/>
              </a:rPr>
              <a:t> </a:t>
            </a:r>
            <a:r>
              <a:rPr sz="2400" dirty="0">
                <a:latin typeface="Times New Roman"/>
                <a:cs typeface="Times New Roman"/>
              </a:rPr>
              <a:t>don’t</a:t>
            </a:r>
            <a:r>
              <a:rPr sz="2400" spc="-10" dirty="0">
                <a:latin typeface="Times New Roman"/>
                <a:cs typeface="Times New Roman"/>
              </a:rPr>
              <a:t> </a:t>
            </a:r>
            <a:r>
              <a:rPr sz="2400" dirty="0">
                <a:latin typeface="Times New Roman"/>
                <a:cs typeface="Times New Roman"/>
              </a:rPr>
              <a:t>care</a:t>
            </a:r>
            <a:r>
              <a:rPr sz="2400" spc="-20" dirty="0">
                <a:latin typeface="Times New Roman"/>
                <a:cs typeface="Times New Roman"/>
              </a:rPr>
              <a:t> </a:t>
            </a:r>
            <a:r>
              <a:rPr sz="2400" dirty="0">
                <a:latin typeface="Times New Roman"/>
                <a:cs typeface="Times New Roman"/>
              </a:rPr>
              <a:t>flip</a:t>
            </a:r>
            <a:r>
              <a:rPr sz="2400" spc="-15" dirty="0">
                <a:latin typeface="Times New Roman"/>
                <a:cs typeface="Times New Roman"/>
              </a:rPr>
              <a:t> </a:t>
            </a:r>
            <a:r>
              <a:rPr sz="2400" spc="-10" dirty="0">
                <a:latin typeface="Times New Roman"/>
                <a:cs typeface="Times New Roman"/>
              </a:rPr>
              <a:t>flops.</a:t>
            </a:r>
            <a:endParaRPr sz="2400" dirty="0">
              <a:latin typeface="Times New Roman"/>
              <a:cs typeface="Times New Roman"/>
            </a:endParaRPr>
          </a:p>
        </p:txBody>
      </p:sp>
      <p:pic>
        <p:nvPicPr>
          <p:cNvPr id="9" name="object 9"/>
          <p:cNvPicPr/>
          <p:nvPr/>
        </p:nvPicPr>
        <p:blipFill>
          <a:blip r:embed="rId7" cstate="print"/>
          <a:stretch>
            <a:fillRect/>
          </a:stretch>
        </p:blipFill>
        <p:spPr>
          <a:xfrm>
            <a:off x="4146803" y="2229611"/>
            <a:ext cx="673608" cy="583691"/>
          </a:xfrm>
          <a:prstGeom prst="rect">
            <a:avLst/>
          </a:prstGeom>
        </p:spPr>
      </p:pic>
      <p:pic>
        <p:nvPicPr>
          <p:cNvPr id="10" name="object 10"/>
          <p:cNvPicPr/>
          <p:nvPr/>
        </p:nvPicPr>
        <p:blipFill>
          <a:blip r:embed="rId8" cstate="print"/>
          <a:stretch>
            <a:fillRect/>
          </a:stretch>
        </p:blipFill>
        <p:spPr>
          <a:xfrm>
            <a:off x="5102352" y="2229611"/>
            <a:ext cx="691896" cy="583691"/>
          </a:xfrm>
          <a:prstGeom prst="rect">
            <a:avLst/>
          </a:prstGeom>
        </p:spPr>
      </p:pic>
      <p:pic>
        <p:nvPicPr>
          <p:cNvPr id="11" name="object 11"/>
          <p:cNvPicPr/>
          <p:nvPr/>
        </p:nvPicPr>
        <p:blipFill>
          <a:blip r:embed="rId9" cstate="print"/>
          <a:stretch>
            <a:fillRect/>
          </a:stretch>
        </p:blipFill>
        <p:spPr>
          <a:xfrm>
            <a:off x="6146291" y="2229611"/>
            <a:ext cx="731519" cy="583691"/>
          </a:xfrm>
          <a:prstGeom prst="rect">
            <a:avLst/>
          </a:prstGeom>
        </p:spPr>
      </p:pic>
      <p:pic>
        <p:nvPicPr>
          <p:cNvPr id="12" name="object 12"/>
          <p:cNvPicPr/>
          <p:nvPr/>
        </p:nvPicPr>
        <p:blipFill>
          <a:blip r:embed="rId10" cstate="print"/>
          <a:stretch>
            <a:fillRect/>
          </a:stretch>
        </p:blipFill>
        <p:spPr>
          <a:xfrm>
            <a:off x="6993635" y="2229611"/>
            <a:ext cx="967740" cy="583691"/>
          </a:xfrm>
          <a:prstGeom prst="rect">
            <a:avLst/>
          </a:prstGeom>
        </p:spPr>
      </p:pic>
      <p:pic>
        <p:nvPicPr>
          <p:cNvPr id="13" name="object 13"/>
          <p:cNvPicPr/>
          <p:nvPr/>
        </p:nvPicPr>
        <p:blipFill>
          <a:blip r:embed="rId11" cstate="print"/>
          <a:stretch>
            <a:fillRect/>
          </a:stretch>
        </p:blipFill>
        <p:spPr>
          <a:xfrm>
            <a:off x="8057388" y="2229611"/>
            <a:ext cx="731520" cy="583691"/>
          </a:xfrm>
          <a:prstGeom prst="rect">
            <a:avLst/>
          </a:prstGeom>
        </p:spPr>
      </p:pic>
      <p:pic>
        <p:nvPicPr>
          <p:cNvPr id="14" name="object 14"/>
          <p:cNvPicPr/>
          <p:nvPr/>
        </p:nvPicPr>
        <p:blipFill>
          <a:blip r:embed="rId12" cstate="print"/>
          <a:stretch>
            <a:fillRect/>
          </a:stretch>
        </p:blipFill>
        <p:spPr>
          <a:xfrm>
            <a:off x="9012935" y="2229611"/>
            <a:ext cx="673607" cy="583691"/>
          </a:xfrm>
          <a:prstGeom prst="rect">
            <a:avLst/>
          </a:prstGeom>
        </p:spPr>
      </p:pic>
      <p:pic>
        <p:nvPicPr>
          <p:cNvPr id="15" name="object 15"/>
          <p:cNvPicPr/>
          <p:nvPr/>
        </p:nvPicPr>
        <p:blipFill>
          <a:blip r:embed="rId13" cstate="print"/>
          <a:stretch>
            <a:fillRect/>
          </a:stretch>
        </p:blipFill>
        <p:spPr>
          <a:xfrm>
            <a:off x="9968483" y="2229611"/>
            <a:ext cx="731520" cy="583691"/>
          </a:xfrm>
          <a:prstGeom prst="rect">
            <a:avLst/>
          </a:prstGeom>
        </p:spPr>
      </p:pic>
      <p:pic>
        <p:nvPicPr>
          <p:cNvPr id="16" name="object 16"/>
          <p:cNvPicPr/>
          <p:nvPr/>
        </p:nvPicPr>
        <p:blipFill>
          <a:blip r:embed="rId14" cstate="print"/>
          <a:stretch>
            <a:fillRect/>
          </a:stretch>
        </p:blipFill>
        <p:spPr>
          <a:xfrm>
            <a:off x="10924031" y="2229611"/>
            <a:ext cx="967740" cy="583691"/>
          </a:xfrm>
          <a:prstGeom prst="rect">
            <a:avLst/>
          </a:prstGeom>
        </p:spPr>
      </p:pic>
      <p:graphicFrame>
        <p:nvGraphicFramePr>
          <p:cNvPr id="17" name="object 17"/>
          <p:cNvGraphicFramePr>
            <a:graphicFrameLocks noGrp="1"/>
          </p:cNvGraphicFramePr>
          <p:nvPr/>
        </p:nvGraphicFramePr>
        <p:xfrm>
          <a:off x="4094098" y="2223261"/>
          <a:ext cx="7809229" cy="617855"/>
        </p:xfrm>
        <a:graphic>
          <a:graphicData uri="http://schemas.openxmlformats.org/drawingml/2006/table">
            <a:tbl>
              <a:tblPr firstRow="1" bandRow="1">
                <a:tableStyleId>{2D5ABB26-0587-4C30-8999-92F81FD0307C}</a:tableStyleId>
              </a:tblPr>
              <a:tblGrid>
                <a:gridCol w="955675">
                  <a:extLst>
                    <a:ext uri="{9D8B030D-6E8A-4147-A177-3AD203B41FA5}">
                      <a16:colId xmlns:a16="http://schemas.microsoft.com/office/drawing/2014/main" val="20000"/>
                    </a:ext>
                  </a:extLst>
                </a:gridCol>
                <a:gridCol w="955675">
                  <a:extLst>
                    <a:ext uri="{9D8B030D-6E8A-4147-A177-3AD203B41FA5}">
                      <a16:colId xmlns:a16="http://schemas.microsoft.com/office/drawing/2014/main" val="20001"/>
                    </a:ext>
                  </a:extLst>
                </a:gridCol>
                <a:gridCol w="955675">
                  <a:extLst>
                    <a:ext uri="{9D8B030D-6E8A-4147-A177-3AD203B41FA5}">
                      <a16:colId xmlns:a16="http://schemas.microsoft.com/office/drawing/2014/main" val="20002"/>
                    </a:ext>
                  </a:extLst>
                </a:gridCol>
                <a:gridCol w="955675">
                  <a:extLst>
                    <a:ext uri="{9D8B030D-6E8A-4147-A177-3AD203B41FA5}">
                      <a16:colId xmlns:a16="http://schemas.microsoft.com/office/drawing/2014/main" val="20003"/>
                    </a:ext>
                  </a:extLst>
                </a:gridCol>
                <a:gridCol w="955675">
                  <a:extLst>
                    <a:ext uri="{9D8B030D-6E8A-4147-A177-3AD203B41FA5}">
                      <a16:colId xmlns:a16="http://schemas.microsoft.com/office/drawing/2014/main" val="20004"/>
                    </a:ext>
                  </a:extLst>
                </a:gridCol>
                <a:gridCol w="955675">
                  <a:extLst>
                    <a:ext uri="{9D8B030D-6E8A-4147-A177-3AD203B41FA5}">
                      <a16:colId xmlns:a16="http://schemas.microsoft.com/office/drawing/2014/main" val="20005"/>
                    </a:ext>
                  </a:extLst>
                </a:gridCol>
                <a:gridCol w="955675">
                  <a:extLst>
                    <a:ext uri="{9D8B030D-6E8A-4147-A177-3AD203B41FA5}">
                      <a16:colId xmlns:a16="http://schemas.microsoft.com/office/drawing/2014/main" val="20006"/>
                    </a:ext>
                  </a:extLst>
                </a:gridCol>
                <a:gridCol w="955675">
                  <a:extLst>
                    <a:ext uri="{9D8B030D-6E8A-4147-A177-3AD203B41FA5}">
                      <a16:colId xmlns:a16="http://schemas.microsoft.com/office/drawing/2014/main" val="20007"/>
                    </a:ext>
                  </a:extLst>
                </a:gridCol>
                <a:gridCol w="163829">
                  <a:extLst>
                    <a:ext uri="{9D8B030D-6E8A-4147-A177-3AD203B41FA5}">
                      <a16:colId xmlns:a16="http://schemas.microsoft.com/office/drawing/2014/main" val="20008"/>
                    </a:ext>
                  </a:extLst>
                </a:gridCol>
              </a:tblGrid>
              <a:tr h="70485">
                <a:tc gridSpan="9">
                  <a:txBody>
                    <a:bodyPr/>
                    <a:lstStyle/>
                    <a:p>
                      <a:pPr>
                        <a:lnSpc>
                          <a:spcPct val="100000"/>
                        </a:lnSpc>
                      </a:pPr>
                      <a:endParaRPr sz="300">
                        <a:latin typeface="Times New Roman"/>
                        <a:cs typeface="Times New Roman"/>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7370">
                <a:tc>
                  <a:txBody>
                    <a:bodyPr/>
                    <a:lstStyle/>
                    <a:p>
                      <a:pPr marL="268605">
                        <a:lnSpc>
                          <a:spcPct val="100000"/>
                        </a:lnSpc>
                        <a:spcBef>
                          <a:spcPts val="265"/>
                        </a:spcBef>
                      </a:pPr>
                      <a:r>
                        <a:rPr sz="2800" dirty="0">
                          <a:solidFill>
                            <a:srgbClr val="AB610D"/>
                          </a:solidFill>
                          <a:latin typeface="Times New Roman"/>
                          <a:cs typeface="Times New Roman"/>
                        </a:rPr>
                        <a:t>S</a:t>
                      </a:r>
                      <a:endParaRPr sz="2800">
                        <a:latin typeface="Times New Roman"/>
                        <a:cs typeface="Times New Roman"/>
                      </a:endParaRPr>
                    </a:p>
                  </a:txBody>
                  <a:tcPr marL="0" marR="0" marT="33655" marB="0">
                    <a:lnL w="12700">
                      <a:solidFill>
                        <a:srgbClr val="000000"/>
                      </a:solidFill>
                      <a:prstDash val="solid"/>
                    </a:lnL>
                    <a:lnR w="12700">
                      <a:solidFill>
                        <a:srgbClr val="000000"/>
                      </a:solidFill>
                      <a:prstDash val="solid"/>
                    </a:lnR>
                    <a:lnB w="12700">
                      <a:solidFill>
                        <a:srgbClr val="000000"/>
                      </a:solidFill>
                      <a:prstDash val="solid"/>
                    </a:lnB>
                  </a:tcPr>
                </a:tc>
                <a:tc>
                  <a:txBody>
                    <a:bodyPr/>
                    <a:lstStyle/>
                    <a:p>
                      <a:pPr marL="268605">
                        <a:lnSpc>
                          <a:spcPct val="100000"/>
                        </a:lnSpc>
                        <a:spcBef>
                          <a:spcPts val="265"/>
                        </a:spcBef>
                      </a:pPr>
                      <a:r>
                        <a:rPr sz="2800" dirty="0">
                          <a:solidFill>
                            <a:srgbClr val="AB610D"/>
                          </a:solidFill>
                          <a:latin typeface="Times New Roman"/>
                          <a:cs typeface="Times New Roman"/>
                        </a:rPr>
                        <a:t>Z</a:t>
                      </a:r>
                      <a:endParaRPr sz="2800">
                        <a:latin typeface="Times New Roman"/>
                        <a:cs typeface="Times New Roman"/>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5240" algn="ctr">
                        <a:lnSpc>
                          <a:spcPct val="100000"/>
                        </a:lnSpc>
                        <a:spcBef>
                          <a:spcPts val="265"/>
                        </a:spcBef>
                      </a:pPr>
                      <a:r>
                        <a:rPr sz="2800" dirty="0">
                          <a:solidFill>
                            <a:srgbClr val="AB610D"/>
                          </a:solidFill>
                          <a:latin typeface="Times New Roman"/>
                          <a:cs typeface="Times New Roman"/>
                        </a:rPr>
                        <a:t>X</a:t>
                      </a:r>
                      <a:endParaRPr sz="2800">
                        <a:latin typeface="Times New Roman"/>
                        <a:cs typeface="Times New Roman"/>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48920">
                        <a:lnSpc>
                          <a:spcPct val="100000"/>
                        </a:lnSpc>
                        <a:spcBef>
                          <a:spcPts val="265"/>
                        </a:spcBef>
                      </a:pPr>
                      <a:r>
                        <a:rPr sz="2800" spc="-25" dirty="0">
                          <a:solidFill>
                            <a:srgbClr val="AB610D"/>
                          </a:solidFill>
                          <a:latin typeface="Times New Roman"/>
                          <a:cs typeface="Times New Roman"/>
                        </a:rPr>
                        <a:t>AC</a:t>
                      </a:r>
                      <a:endParaRPr sz="2800">
                        <a:latin typeface="Times New Roman"/>
                        <a:cs typeface="Times New Roman"/>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5875" algn="ctr">
                        <a:lnSpc>
                          <a:spcPct val="100000"/>
                        </a:lnSpc>
                        <a:spcBef>
                          <a:spcPts val="265"/>
                        </a:spcBef>
                      </a:pPr>
                      <a:r>
                        <a:rPr sz="2800" dirty="0">
                          <a:solidFill>
                            <a:srgbClr val="AB610D"/>
                          </a:solidFill>
                          <a:latin typeface="Times New Roman"/>
                          <a:cs typeface="Times New Roman"/>
                        </a:rPr>
                        <a:t>X</a:t>
                      </a:r>
                      <a:endParaRPr sz="2800">
                        <a:latin typeface="Times New Roman"/>
                        <a:cs typeface="Times New Roman"/>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34290" algn="ctr">
                        <a:lnSpc>
                          <a:spcPct val="100000"/>
                        </a:lnSpc>
                        <a:spcBef>
                          <a:spcPts val="265"/>
                        </a:spcBef>
                      </a:pPr>
                      <a:r>
                        <a:rPr sz="2800" dirty="0">
                          <a:solidFill>
                            <a:srgbClr val="AB610D"/>
                          </a:solidFill>
                          <a:latin typeface="Times New Roman"/>
                          <a:cs typeface="Times New Roman"/>
                        </a:rPr>
                        <a:t>P</a:t>
                      </a:r>
                      <a:endParaRPr sz="2800">
                        <a:latin typeface="Times New Roman"/>
                        <a:cs typeface="Times New Roman"/>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6510" algn="ctr">
                        <a:lnSpc>
                          <a:spcPct val="100000"/>
                        </a:lnSpc>
                        <a:spcBef>
                          <a:spcPts val="265"/>
                        </a:spcBef>
                      </a:pPr>
                      <a:r>
                        <a:rPr sz="2800" dirty="0">
                          <a:solidFill>
                            <a:srgbClr val="AB610D"/>
                          </a:solidFill>
                          <a:latin typeface="Times New Roman"/>
                          <a:cs typeface="Times New Roman"/>
                        </a:rPr>
                        <a:t>X</a:t>
                      </a:r>
                      <a:endParaRPr sz="2800">
                        <a:latin typeface="Times New Roman"/>
                        <a:cs typeface="Times New Roman"/>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57505">
                        <a:lnSpc>
                          <a:spcPct val="100000"/>
                        </a:lnSpc>
                        <a:spcBef>
                          <a:spcPts val="265"/>
                        </a:spcBef>
                      </a:pPr>
                      <a:r>
                        <a:rPr sz="2800" spc="-25" dirty="0">
                          <a:solidFill>
                            <a:srgbClr val="AB610D"/>
                          </a:solidFill>
                          <a:latin typeface="Times New Roman"/>
                          <a:cs typeface="Times New Roman"/>
                        </a:rPr>
                        <a:t>CY</a:t>
                      </a:r>
                      <a:endParaRPr sz="2800">
                        <a:latin typeface="Times New Roman"/>
                        <a:cs typeface="Times New Roman"/>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500">
                        <a:latin typeface="Times New Roman"/>
                        <a:cs typeface="Times New Roman"/>
                      </a:endParaRPr>
                    </a:p>
                  </a:txBody>
                  <a:tcPr marL="0" marR="0" marT="0" marB="0">
                    <a:lnL w="12700">
                      <a:solidFill>
                        <a:srgbClr val="000000"/>
                      </a:solidFill>
                      <a:prstDash val="solid"/>
                    </a:lnL>
                  </a:tcPr>
                </a:tc>
                <a:extLst>
                  <a:ext uri="{0D108BD9-81ED-4DB2-BD59-A6C34878D82A}">
                    <a16:rowId xmlns:a16="http://schemas.microsoft.com/office/drawing/2014/main" val="10001"/>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32509" y="95202"/>
            <a:ext cx="11554691" cy="6696669"/>
          </a:xfrm>
          <a:prstGeom prst="rect">
            <a:avLst/>
          </a:prstGeom>
        </p:spPr>
      </p:pic>
    </p:spTree>
    <p:extLst>
      <p:ext uri="{BB962C8B-B14F-4D97-AF65-F5344CB8AC3E}">
        <p14:creationId xmlns:p14="http://schemas.microsoft.com/office/powerpoint/2010/main" val="18307352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u="sng" dirty="0"/>
              <a:t>Adding Two 8-bit Numbers</a:t>
            </a:r>
            <a:r>
              <a:rPr lang="en-US" sz="2400" dirty="0"/>
              <a:t/>
            </a:r>
            <a:br>
              <a:rPr lang="en-US" sz="2400" dirty="0"/>
            </a:br>
            <a:r>
              <a:rPr lang="en-US" sz="2400" dirty="0"/>
              <a:t>Write a program to add data at 3005H &amp; 3006H memory location and store the result at 3007H memory location</a:t>
            </a:r>
            <a:r>
              <a:rPr lang="en-US" sz="2400" dirty="0" smtClean="0"/>
              <a:t>.</a:t>
            </a:r>
            <a:endParaRPr lang="ar-IQ" sz="2400" dirty="0"/>
          </a:p>
        </p:txBody>
      </p:sp>
      <p:pic>
        <p:nvPicPr>
          <p:cNvPr id="5" name="Picture 4"/>
          <p:cNvPicPr>
            <a:picLocks noChangeAspect="1"/>
          </p:cNvPicPr>
          <p:nvPr/>
        </p:nvPicPr>
        <p:blipFill>
          <a:blip r:embed="rId2"/>
          <a:stretch>
            <a:fillRect/>
          </a:stretch>
        </p:blipFill>
        <p:spPr>
          <a:xfrm>
            <a:off x="1163782" y="1740044"/>
            <a:ext cx="9628910" cy="5074151"/>
          </a:xfrm>
          <a:prstGeom prst="rect">
            <a:avLst/>
          </a:prstGeom>
        </p:spPr>
      </p:pic>
    </p:spTree>
    <p:extLst>
      <p:ext uri="{BB962C8B-B14F-4D97-AF65-F5344CB8AC3E}">
        <p14:creationId xmlns:p14="http://schemas.microsoft.com/office/powerpoint/2010/main" val="41653727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57870" y="526473"/>
            <a:ext cx="11608116" cy="6040582"/>
          </a:xfrm>
          <a:prstGeom prst="rect">
            <a:avLst/>
          </a:prstGeom>
        </p:spPr>
      </p:pic>
    </p:spTree>
    <p:extLst>
      <p:ext uri="{BB962C8B-B14F-4D97-AF65-F5344CB8AC3E}">
        <p14:creationId xmlns:p14="http://schemas.microsoft.com/office/powerpoint/2010/main" val="30955245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779" b="7648"/>
          <a:stretch/>
        </p:blipFill>
        <p:spPr bwMode="auto">
          <a:xfrm>
            <a:off x="4821382" y="449408"/>
            <a:ext cx="6788728" cy="4371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332507" y="360218"/>
            <a:ext cx="2881748" cy="762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7200" b="0" i="0" u="none" strike="noStrike" kern="1200" cap="none" spc="0" normalizeH="0" baseline="0" noProof="0" dirty="0" smtClean="0">
                <a:ln>
                  <a:noFill/>
                </a:ln>
                <a:solidFill>
                  <a:prstClr val="black"/>
                </a:solidFill>
                <a:effectLst/>
                <a:uLnTx/>
                <a:uFillTx/>
                <a:latin typeface="Arial Black" panose="020B0A04020102020204" pitchFamily="34" charset="0"/>
                <a:ea typeface="+mj-ea"/>
                <a:cs typeface="+mj-cs"/>
              </a:rPr>
              <a:t>Q(1)</a:t>
            </a:r>
            <a:endParaRPr kumimoji="0" lang="ar-IQ" sz="7200" b="0" i="0" u="none" strike="noStrike" kern="1200" cap="none" spc="0" normalizeH="0" baseline="0" noProof="0" dirty="0">
              <a:ln>
                <a:noFill/>
              </a:ln>
              <a:solidFill>
                <a:prstClr val="black"/>
              </a:solidFill>
              <a:effectLst/>
              <a:uLnTx/>
              <a:uFillTx/>
              <a:latin typeface="Arial Black" panose="020B0A04020102020204" pitchFamily="34" charset="0"/>
              <a:ea typeface="+mj-ea"/>
              <a:cs typeface="Arial" panose="020B0604020202020204" pitchFamily="34" charset="0"/>
            </a:endParaRPr>
          </a:p>
        </p:txBody>
      </p:sp>
      <p:sp>
        <p:nvSpPr>
          <p:cNvPr id="7" name="Title 1"/>
          <p:cNvSpPr>
            <a:spLocks noGrp="1"/>
          </p:cNvSpPr>
          <p:nvPr>
            <p:ph type="title"/>
          </p:nvPr>
        </p:nvSpPr>
        <p:spPr>
          <a:xfrm>
            <a:off x="595744" y="5611092"/>
            <a:ext cx="6761020" cy="762000"/>
          </a:xfrm>
          <a:ln w="57150">
            <a:solidFill>
              <a:srgbClr val="FF0000"/>
            </a:solidFill>
          </a:ln>
        </p:spPr>
        <p:txBody>
          <a:bodyPr/>
          <a:lstStyle/>
          <a:p>
            <a:pPr algn="ctr"/>
            <a:r>
              <a:rPr lang="en-US" sz="3200" dirty="0" smtClean="0">
                <a:latin typeface="Arial Black" panose="020B0A04020102020204" pitchFamily="34" charset="0"/>
                <a:cs typeface="+mn-cs"/>
              </a:rPr>
              <a:t>    A000h   MOV …..        …..     </a:t>
            </a:r>
            <a:endParaRPr lang="ar-IQ" dirty="0">
              <a:latin typeface="Arial Black" panose="020B0A04020102020204" pitchFamily="34" charset="0"/>
              <a:cs typeface="+mn-cs"/>
            </a:endParaRPr>
          </a:p>
        </p:txBody>
      </p:sp>
      <p:sp>
        <p:nvSpPr>
          <p:cNvPr id="8" name="Left Arrow 7"/>
          <p:cNvSpPr/>
          <p:nvPr/>
        </p:nvSpPr>
        <p:spPr>
          <a:xfrm>
            <a:off x="5334000" y="5902038"/>
            <a:ext cx="734291" cy="33250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IQ"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9" name="TextBox 8"/>
          <p:cNvSpPr txBox="1"/>
          <p:nvPr/>
        </p:nvSpPr>
        <p:spPr>
          <a:xfrm>
            <a:off x="4378038" y="5721928"/>
            <a:ext cx="1136072" cy="369332"/>
          </a:xfrm>
          <a:prstGeom prst="rect">
            <a:avLst/>
          </a:prstGeom>
          <a:noFill/>
        </p:spPr>
        <p:txBody>
          <a:bodyPr wrap="square" rtlCol="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rgbClr val="FF0000"/>
                </a:solidFill>
                <a:effectLst/>
                <a:uLnTx/>
                <a:uFillTx/>
                <a:latin typeface="Calibri" panose="020F0502020204030204"/>
                <a:ea typeface="+mn-ea"/>
                <a:cs typeface="+mn-cs"/>
              </a:rPr>
              <a:t>M  or A</a:t>
            </a:r>
            <a:endParaRPr kumimoji="0" lang="ar-IQ" sz="1800" b="1"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endParaRPr>
          </a:p>
        </p:txBody>
      </p:sp>
      <p:sp>
        <p:nvSpPr>
          <p:cNvPr id="10" name="TextBox 9"/>
          <p:cNvSpPr txBox="1"/>
          <p:nvPr/>
        </p:nvSpPr>
        <p:spPr>
          <a:xfrm>
            <a:off x="6151419" y="5694219"/>
            <a:ext cx="1136072" cy="369332"/>
          </a:xfrm>
          <a:prstGeom prst="rect">
            <a:avLst/>
          </a:prstGeom>
          <a:noFill/>
        </p:spPr>
        <p:txBody>
          <a:bodyPr wrap="square" rtlCol="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rgbClr val="FF0000"/>
                </a:solidFill>
                <a:effectLst/>
                <a:uLnTx/>
                <a:uFillTx/>
                <a:latin typeface="Calibri" panose="020F0502020204030204"/>
                <a:ea typeface="+mn-ea"/>
                <a:cs typeface="+mn-cs"/>
              </a:rPr>
              <a:t>M  or A</a:t>
            </a:r>
            <a:endParaRPr kumimoji="0" lang="ar-IQ" sz="1800" b="1"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1595238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5635" y="5902040"/>
            <a:ext cx="8908474" cy="762000"/>
          </a:xfrm>
          <a:ln w="57150">
            <a:solidFill>
              <a:srgbClr val="FF0000"/>
            </a:solidFill>
          </a:ln>
        </p:spPr>
        <p:txBody>
          <a:bodyPr/>
          <a:lstStyle/>
          <a:p>
            <a:r>
              <a:rPr lang="en-US" sz="3200" dirty="0" smtClean="0">
                <a:latin typeface="Arial Black" panose="020B0A04020102020204" pitchFamily="34" charset="0"/>
                <a:cs typeface="+mn-cs"/>
              </a:rPr>
              <a:t> A000h        MOV …..        …..     </a:t>
            </a:r>
            <a:endParaRPr lang="ar-IQ" dirty="0">
              <a:latin typeface="Arial Black" panose="020B0A04020102020204" pitchFamily="34" charset="0"/>
              <a:cs typeface="+mn-cs"/>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764" b="7003"/>
          <a:stretch/>
        </p:blipFill>
        <p:spPr bwMode="auto">
          <a:xfrm>
            <a:off x="4959928" y="490971"/>
            <a:ext cx="6802582" cy="4967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387925" y="415636"/>
            <a:ext cx="2881748" cy="762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8000" b="0" i="0" u="none" strike="noStrike" kern="1200" cap="none" spc="0" normalizeH="0" baseline="0" noProof="0" dirty="0" smtClean="0">
                <a:ln>
                  <a:noFill/>
                </a:ln>
                <a:solidFill>
                  <a:prstClr val="black"/>
                </a:solidFill>
                <a:effectLst/>
                <a:uLnTx/>
                <a:uFillTx/>
                <a:latin typeface="Arial Black" panose="020B0A04020102020204" pitchFamily="34" charset="0"/>
                <a:ea typeface="+mj-ea"/>
                <a:cs typeface="+mj-cs"/>
              </a:rPr>
              <a:t>Q(2)</a:t>
            </a:r>
            <a:endParaRPr kumimoji="0" lang="ar-IQ" sz="8000" b="0" i="0" u="none" strike="noStrike" kern="1200" cap="none" spc="0" normalizeH="0" baseline="0" noProof="0" dirty="0">
              <a:ln>
                <a:noFill/>
              </a:ln>
              <a:solidFill>
                <a:prstClr val="black"/>
              </a:solidFill>
              <a:effectLst/>
              <a:uLnTx/>
              <a:uFillTx/>
              <a:latin typeface="Arial Black" panose="020B0A04020102020204" pitchFamily="34" charset="0"/>
              <a:ea typeface="+mj-ea"/>
              <a:cs typeface="Arial" panose="020B0604020202020204" pitchFamily="34" charset="0"/>
            </a:endParaRPr>
          </a:p>
        </p:txBody>
      </p:sp>
      <p:sp>
        <p:nvSpPr>
          <p:cNvPr id="7" name="Left Arrow 6"/>
          <p:cNvSpPr/>
          <p:nvPr/>
        </p:nvSpPr>
        <p:spPr>
          <a:xfrm>
            <a:off x="5112327" y="6137563"/>
            <a:ext cx="734291" cy="33250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r-IQ"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8" name="TextBox 7"/>
          <p:cNvSpPr txBox="1"/>
          <p:nvPr/>
        </p:nvSpPr>
        <p:spPr>
          <a:xfrm>
            <a:off x="5929746" y="5957455"/>
            <a:ext cx="928254" cy="369332"/>
          </a:xfrm>
          <a:prstGeom prst="rect">
            <a:avLst/>
          </a:prstGeom>
          <a:noFill/>
        </p:spPr>
        <p:txBody>
          <a:bodyPr wrap="square" rtlCol="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rgbClr val="FF0000"/>
                </a:solidFill>
                <a:effectLst/>
                <a:uLnTx/>
                <a:uFillTx/>
                <a:latin typeface="Calibri" panose="020F0502020204030204"/>
                <a:ea typeface="+mn-ea"/>
                <a:cs typeface="+mn-cs"/>
              </a:rPr>
              <a:t>M  or A</a:t>
            </a:r>
            <a:endParaRPr kumimoji="0" lang="ar-IQ" sz="1800" b="1"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endParaRPr>
          </a:p>
        </p:txBody>
      </p:sp>
      <p:sp>
        <p:nvSpPr>
          <p:cNvPr id="9" name="TextBox 8"/>
          <p:cNvSpPr txBox="1"/>
          <p:nvPr/>
        </p:nvSpPr>
        <p:spPr>
          <a:xfrm>
            <a:off x="4156365" y="5999019"/>
            <a:ext cx="1136072" cy="369332"/>
          </a:xfrm>
          <a:prstGeom prst="rect">
            <a:avLst/>
          </a:prstGeom>
          <a:noFill/>
        </p:spPr>
        <p:txBody>
          <a:bodyPr wrap="square" rtlCol="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rgbClr val="FF0000"/>
                </a:solidFill>
                <a:effectLst/>
                <a:uLnTx/>
                <a:uFillTx/>
                <a:latin typeface="Calibri" panose="020F0502020204030204"/>
                <a:ea typeface="+mn-ea"/>
                <a:cs typeface="+mn-cs"/>
              </a:rPr>
              <a:t>M  or A</a:t>
            </a:r>
            <a:endParaRPr kumimoji="0" lang="ar-IQ" sz="1800" b="1"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5453215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48229" y="1756229"/>
            <a:ext cx="9144000" cy="1872342"/>
          </a:xfrm>
        </p:spPr>
        <p:txBody>
          <a:bodyPr>
            <a:normAutofit/>
          </a:bodyPr>
          <a:lstStyle/>
          <a:p>
            <a:r>
              <a:rPr lang="en-US" b="1" u="sng" dirty="0" smtClean="0">
                <a:solidFill>
                  <a:srgbClr val="FF0000"/>
                </a:solidFill>
              </a:rPr>
              <a:t>Summary </a:t>
            </a:r>
            <a:br>
              <a:rPr lang="en-US" b="1" u="sng" dirty="0" smtClean="0">
                <a:solidFill>
                  <a:srgbClr val="FF0000"/>
                </a:solidFill>
              </a:rPr>
            </a:br>
            <a:r>
              <a:rPr lang="en-US" b="1" u="sng" dirty="0" smtClean="0">
                <a:solidFill>
                  <a:srgbClr val="FF0000"/>
                </a:solidFill>
              </a:rPr>
              <a:t>microprocessor 8085</a:t>
            </a:r>
            <a:endParaRPr lang="ar-IQ" b="1" u="sng" dirty="0">
              <a:solidFill>
                <a:srgbClr val="FF0000"/>
              </a:solidFill>
            </a:endParaRPr>
          </a:p>
        </p:txBody>
      </p:sp>
    </p:spTree>
    <p:extLst>
      <p:ext uri="{BB962C8B-B14F-4D97-AF65-F5344CB8AC3E}">
        <p14:creationId xmlns:p14="http://schemas.microsoft.com/office/powerpoint/2010/main" val="9788616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7363691" cy="1325563"/>
          </a:xfrm>
        </p:spPr>
        <p:txBody>
          <a:bodyPr/>
          <a:lstStyle/>
          <a:p>
            <a:r>
              <a:rPr lang="en-US" b="1" u="sng" dirty="0">
                <a:solidFill>
                  <a:srgbClr val="FF0000"/>
                </a:solidFill>
              </a:rPr>
              <a:t>Pin configuration of 8085 </a:t>
            </a:r>
            <a:r>
              <a:rPr lang="en-US" b="1" u="sng" dirty="0" err="1">
                <a:solidFill>
                  <a:srgbClr val="FF0000"/>
                </a:solidFill>
              </a:rPr>
              <a:t>μp</a:t>
            </a:r>
            <a:r>
              <a:rPr lang="en-US" b="1" u="sng" dirty="0">
                <a:solidFill>
                  <a:srgbClr val="FF0000"/>
                </a:solidFill>
              </a:rPr>
              <a:t>.</a:t>
            </a:r>
            <a:endParaRPr lang="ar-IQ" b="1" u="sng" dirty="0">
              <a:solidFill>
                <a:srgbClr val="FF0000"/>
              </a:solidFill>
            </a:endParaRPr>
          </a:p>
        </p:txBody>
      </p:sp>
      <p:sp>
        <p:nvSpPr>
          <p:cNvPr id="3" name="Content Placeholder 2"/>
          <p:cNvSpPr>
            <a:spLocks noGrp="1"/>
          </p:cNvSpPr>
          <p:nvPr>
            <p:ph idx="1"/>
          </p:nvPr>
        </p:nvSpPr>
        <p:spPr>
          <a:xfrm>
            <a:off x="838199" y="1825625"/>
            <a:ext cx="6906491" cy="4351338"/>
          </a:xfrm>
        </p:spPr>
        <p:txBody>
          <a:bodyPr>
            <a:normAutofit/>
          </a:bodyPr>
          <a:lstStyle/>
          <a:p>
            <a:pPr algn="justLow"/>
            <a:r>
              <a:rPr lang="en-US" sz="6000" dirty="0"/>
              <a:t>All the signal can be classified into six </a:t>
            </a:r>
            <a:r>
              <a:rPr lang="en-US" sz="6000" dirty="0" smtClean="0"/>
              <a:t>groups</a:t>
            </a:r>
            <a:endParaRPr lang="ar-IQ" sz="6000" dirty="0"/>
          </a:p>
        </p:txBody>
      </p:sp>
      <p:pic>
        <p:nvPicPr>
          <p:cNvPr id="4" name="Picture 3"/>
          <p:cNvPicPr>
            <a:picLocks noChangeAspect="1"/>
          </p:cNvPicPr>
          <p:nvPr/>
        </p:nvPicPr>
        <p:blipFill>
          <a:blip r:embed="rId2"/>
          <a:stretch>
            <a:fillRect/>
          </a:stretch>
        </p:blipFill>
        <p:spPr>
          <a:xfrm>
            <a:off x="7813964" y="578392"/>
            <a:ext cx="4248583" cy="5965780"/>
          </a:xfrm>
          <a:prstGeom prst="rect">
            <a:avLst/>
          </a:prstGeom>
        </p:spPr>
      </p:pic>
    </p:spTree>
    <p:extLst>
      <p:ext uri="{BB962C8B-B14F-4D97-AF65-F5344CB8AC3E}">
        <p14:creationId xmlns:p14="http://schemas.microsoft.com/office/powerpoint/2010/main" val="7066320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943417" y="621935"/>
            <a:ext cx="4248583" cy="5965780"/>
          </a:xfrm>
          <a:prstGeom prst="rect">
            <a:avLst/>
          </a:prstGeom>
        </p:spPr>
      </p:pic>
      <p:sp>
        <p:nvSpPr>
          <p:cNvPr id="2" name="Title 1"/>
          <p:cNvSpPr>
            <a:spLocks noGrp="1"/>
          </p:cNvSpPr>
          <p:nvPr>
            <p:ph type="title"/>
          </p:nvPr>
        </p:nvSpPr>
        <p:spPr/>
        <p:txBody>
          <a:bodyPr/>
          <a:lstStyle/>
          <a:p>
            <a:pPr algn="ctr"/>
            <a:r>
              <a:rPr lang="en-US" b="1" u="sng" dirty="0" smtClean="0">
                <a:solidFill>
                  <a:srgbClr val="FF0000"/>
                </a:solidFill>
              </a:rPr>
              <a:t>1. Address </a:t>
            </a:r>
            <a:r>
              <a:rPr lang="en-US" b="1" u="sng" dirty="0">
                <a:solidFill>
                  <a:srgbClr val="FF0000"/>
                </a:solidFill>
              </a:rPr>
              <a:t>bus</a:t>
            </a:r>
            <a:endParaRPr lang="ar-IQ" u="sng" dirty="0">
              <a:solidFill>
                <a:srgbClr val="FF0000"/>
              </a:solidFill>
            </a:endParaRPr>
          </a:p>
        </p:txBody>
      </p:sp>
      <p:sp>
        <p:nvSpPr>
          <p:cNvPr id="3" name="Content Placeholder 2"/>
          <p:cNvSpPr>
            <a:spLocks noGrp="1"/>
          </p:cNvSpPr>
          <p:nvPr>
            <p:ph idx="1"/>
          </p:nvPr>
        </p:nvSpPr>
        <p:spPr>
          <a:xfrm>
            <a:off x="348343" y="1468582"/>
            <a:ext cx="7997371" cy="4708381"/>
          </a:xfrm>
        </p:spPr>
        <p:txBody>
          <a:bodyPr>
            <a:noAutofit/>
          </a:bodyPr>
          <a:lstStyle/>
          <a:p>
            <a:pPr marL="0" indent="0" algn="justLow">
              <a:buNone/>
            </a:pPr>
            <a:r>
              <a:rPr lang="en-US" sz="3200" dirty="0" smtClean="0"/>
              <a:t>8085 requires 8-bit data bus and 16-bit address bus, as the memory address is of 16 bits.</a:t>
            </a:r>
          </a:p>
          <a:p>
            <a:pPr marL="0" indent="0" algn="justLow">
              <a:buNone/>
            </a:pPr>
            <a:r>
              <a:rPr lang="en-US" sz="3200" dirty="0" smtClean="0"/>
              <a:t>	So whenever 16-bit address is transmitted by the microprocessor 8 MSBs of the address lines are sent on the Address Bus (A15-A8) and 8 LSBs of the lines are sent on the Address/Data Bus (AD7- AD0). </a:t>
            </a:r>
          </a:p>
          <a:p>
            <a:pPr marL="0" indent="0" algn="justLow">
              <a:buNone/>
            </a:pPr>
            <a:r>
              <a:rPr lang="en-US" sz="3200" dirty="0" smtClean="0"/>
              <a:t>	The 8085 microprocessor has 8 signal line, A15 - A8 which are unidirectional and used as a high order address bus.</a:t>
            </a:r>
            <a:endParaRPr lang="ar-IQ" sz="3200" dirty="0"/>
          </a:p>
        </p:txBody>
      </p:sp>
    </p:spTree>
    <p:extLst>
      <p:ext uri="{BB962C8B-B14F-4D97-AF65-F5344CB8AC3E}">
        <p14:creationId xmlns:p14="http://schemas.microsoft.com/office/powerpoint/2010/main" val="14203174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7943417" y="505821"/>
            <a:ext cx="4248583" cy="5965780"/>
          </a:xfrm>
          <a:prstGeom prst="rect">
            <a:avLst/>
          </a:prstGeom>
        </p:spPr>
      </p:pic>
      <p:sp>
        <p:nvSpPr>
          <p:cNvPr id="2" name="Title 1"/>
          <p:cNvSpPr>
            <a:spLocks noGrp="1"/>
          </p:cNvSpPr>
          <p:nvPr>
            <p:ph type="title"/>
          </p:nvPr>
        </p:nvSpPr>
        <p:spPr>
          <a:xfrm>
            <a:off x="838200" y="365126"/>
            <a:ext cx="6752771" cy="784802"/>
          </a:xfrm>
        </p:spPr>
        <p:txBody>
          <a:bodyPr/>
          <a:lstStyle/>
          <a:p>
            <a:pPr algn="ctr"/>
            <a:r>
              <a:rPr lang="en-US" b="1" u="sng" dirty="0" smtClean="0">
                <a:solidFill>
                  <a:srgbClr val="FF0000"/>
                </a:solidFill>
              </a:rPr>
              <a:t>2. Data </a:t>
            </a:r>
            <a:r>
              <a:rPr lang="en-US" b="1" u="sng" dirty="0">
                <a:solidFill>
                  <a:srgbClr val="FF0000"/>
                </a:solidFill>
              </a:rPr>
              <a:t>bus</a:t>
            </a:r>
            <a:endParaRPr lang="ar-IQ" u="sng" dirty="0">
              <a:solidFill>
                <a:srgbClr val="FF0000"/>
              </a:solidFill>
            </a:endParaRPr>
          </a:p>
        </p:txBody>
      </p:sp>
      <p:sp>
        <p:nvSpPr>
          <p:cNvPr id="3" name="Content Placeholder 2"/>
          <p:cNvSpPr>
            <a:spLocks noGrp="1"/>
          </p:cNvSpPr>
          <p:nvPr>
            <p:ph idx="1"/>
          </p:nvPr>
        </p:nvSpPr>
        <p:spPr>
          <a:xfrm>
            <a:off x="202871" y="3533034"/>
            <a:ext cx="8186386" cy="3037320"/>
          </a:xfrm>
        </p:spPr>
        <p:txBody>
          <a:bodyPr>
            <a:normAutofit fontScale="92500"/>
          </a:bodyPr>
          <a:lstStyle/>
          <a:p>
            <a:r>
              <a:rPr lang="en-US" b="1" dirty="0" err="1"/>
              <a:t>Vcc</a:t>
            </a:r>
            <a:r>
              <a:rPr lang="en-US" b="1" dirty="0"/>
              <a:t> </a:t>
            </a:r>
            <a:r>
              <a:rPr lang="en-US" dirty="0"/>
              <a:t>− +5v power supply.</a:t>
            </a:r>
          </a:p>
          <a:p>
            <a:r>
              <a:rPr lang="en-US" b="1" dirty="0" err="1"/>
              <a:t>Vss</a:t>
            </a:r>
            <a:r>
              <a:rPr lang="en-US" b="1" dirty="0"/>
              <a:t> </a:t>
            </a:r>
            <a:r>
              <a:rPr lang="en-US" dirty="0"/>
              <a:t>− ground reference.</a:t>
            </a:r>
          </a:p>
          <a:p>
            <a:r>
              <a:rPr lang="en-US" b="1" dirty="0"/>
              <a:t>X1, X</a:t>
            </a:r>
            <a:r>
              <a:rPr lang="en-US" dirty="0"/>
              <a:t>2− A crystal is connected at these two pins. The frequency is </a:t>
            </a:r>
            <a:r>
              <a:rPr lang="en-US" dirty="0" smtClean="0"/>
              <a:t>internally divided </a:t>
            </a:r>
            <a:r>
              <a:rPr lang="en-US" dirty="0"/>
              <a:t>by two operate system at 3-MHz, the crystal should have a </a:t>
            </a:r>
            <a:r>
              <a:rPr lang="en-US" dirty="0" smtClean="0"/>
              <a:t>frequency of </a:t>
            </a:r>
            <a:r>
              <a:rPr lang="en-US" dirty="0"/>
              <a:t>6-MHz.</a:t>
            </a:r>
          </a:p>
          <a:p>
            <a:r>
              <a:rPr lang="en-US" b="1" dirty="0"/>
              <a:t>CLK out </a:t>
            </a:r>
            <a:r>
              <a:rPr lang="en-US" dirty="0"/>
              <a:t>− This signal can be used as the system clock for other devices.</a:t>
            </a:r>
            <a:endParaRPr lang="ar-IQ" dirty="0"/>
          </a:p>
        </p:txBody>
      </p:sp>
      <p:sp>
        <p:nvSpPr>
          <p:cNvPr id="4" name="Title 1"/>
          <p:cNvSpPr txBox="1">
            <a:spLocks/>
          </p:cNvSpPr>
          <p:nvPr/>
        </p:nvSpPr>
        <p:spPr>
          <a:xfrm>
            <a:off x="0" y="2736232"/>
            <a:ext cx="8569696" cy="7986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sng" strike="noStrike" kern="1200" cap="none" spc="0" normalizeH="0" baseline="0" noProof="0" dirty="0" smtClean="0">
                <a:ln>
                  <a:noFill/>
                </a:ln>
                <a:solidFill>
                  <a:srgbClr val="FF0000"/>
                </a:solidFill>
                <a:effectLst/>
                <a:uLnTx/>
                <a:uFillTx/>
                <a:latin typeface="Calibri Light" panose="020F0302020204030204"/>
                <a:ea typeface="+mj-ea"/>
                <a:cs typeface="+mj-cs"/>
              </a:rPr>
              <a:t>3. </a:t>
            </a:r>
            <a:r>
              <a:rPr kumimoji="0" lang="en-US" sz="4400" b="1" i="0" u="sng" strike="noStrike" kern="1200" cap="none" spc="0" normalizeH="0" baseline="0" noProof="0" dirty="0">
                <a:ln>
                  <a:noFill/>
                </a:ln>
                <a:solidFill>
                  <a:srgbClr val="FF0000"/>
                </a:solidFill>
                <a:effectLst/>
                <a:uLnTx/>
                <a:uFillTx/>
                <a:latin typeface="Calibri Light" panose="020F0302020204030204"/>
                <a:ea typeface="+mj-ea"/>
                <a:cs typeface="+mj-cs"/>
              </a:rPr>
              <a:t>Power </a:t>
            </a:r>
            <a:r>
              <a:rPr kumimoji="0" lang="en-US" sz="4400" b="1" i="0" u="sng" strike="noStrike" kern="1200" cap="none" spc="0" normalizeH="0" baseline="0" noProof="0" dirty="0" smtClean="0">
                <a:ln>
                  <a:noFill/>
                </a:ln>
                <a:solidFill>
                  <a:srgbClr val="FF0000"/>
                </a:solidFill>
                <a:effectLst/>
                <a:uLnTx/>
                <a:uFillTx/>
                <a:latin typeface="Calibri Light" panose="020F0302020204030204"/>
                <a:ea typeface="+mj-ea"/>
                <a:cs typeface="+mj-cs"/>
              </a:rPr>
              <a:t>supply And frequency signal</a:t>
            </a:r>
            <a:endParaRPr kumimoji="0" lang="ar-IQ" sz="4400" b="0" i="0" u="sng" strike="noStrike" kern="1200" cap="none" spc="0" normalizeH="0" baseline="0" noProof="0" dirty="0">
              <a:ln>
                <a:noFill/>
              </a:ln>
              <a:solidFill>
                <a:srgbClr val="FF0000"/>
              </a:solidFill>
              <a:effectLst/>
              <a:uLnTx/>
              <a:uFillTx/>
              <a:latin typeface="Calibri Light" panose="020F0302020204030204"/>
              <a:ea typeface="+mj-ea"/>
              <a:cs typeface="Times New Roman" panose="02020603050405020304" pitchFamily="18" charset="0"/>
            </a:endParaRPr>
          </a:p>
        </p:txBody>
      </p:sp>
      <p:sp>
        <p:nvSpPr>
          <p:cNvPr id="5" name="Content Placeholder 2"/>
          <p:cNvSpPr txBox="1">
            <a:spLocks/>
          </p:cNvSpPr>
          <p:nvPr/>
        </p:nvSpPr>
        <p:spPr>
          <a:xfrm>
            <a:off x="290286" y="1285298"/>
            <a:ext cx="7765143" cy="1000702"/>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Low"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smtClean="0">
                <a:ln>
                  <a:noFill/>
                </a:ln>
                <a:solidFill>
                  <a:prstClr val="black"/>
                </a:solidFill>
                <a:effectLst/>
                <a:uLnTx/>
                <a:uFillTx/>
                <a:latin typeface="Calibri" panose="020F0502020204030204"/>
                <a:ea typeface="+mn-ea"/>
                <a:cs typeface="+mn-cs"/>
              </a:rPr>
              <a:t>The signal line </a:t>
            </a:r>
            <a:r>
              <a:rPr kumimoji="0" lang="en-US" sz="2800" b="1" i="0" u="none" strike="noStrike" kern="1200" cap="none" spc="0" normalizeH="0" baseline="0" noProof="0" dirty="0" smtClean="0">
                <a:ln>
                  <a:noFill/>
                </a:ln>
                <a:solidFill>
                  <a:prstClr val="black"/>
                </a:solidFill>
                <a:effectLst/>
                <a:uLnTx/>
                <a:uFillTx/>
                <a:latin typeface="Calibri" panose="020F0502020204030204"/>
                <a:ea typeface="+mn-ea"/>
                <a:cs typeface="+mn-cs"/>
              </a:rPr>
              <a:t>AD7 - AD0 </a:t>
            </a:r>
            <a:r>
              <a:rPr kumimoji="0" lang="en-US" sz="2800" b="0" i="0" u="none" strike="noStrike" kern="1200" cap="none" spc="0" normalizeH="0" baseline="0" noProof="0" dirty="0" smtClean="0">
                <a:ln>
                  <a:noFill/>
                </a:ln>
                <a:solidFill>
                  <a:prstClr val="black"/>
                </a:solidFill>
                <a:effectLst/>
                <a:uLnTx/>
                <a:uFillTx/>
                <a:latin typeface="Calibri" panose="020F0502020204030204"/>
                <a:ea typeface="+mn-ea"/>
                <a:cs typeface="+mn-cs"/>
              </a:rPr>
              <a:t>are bi-directional for dual purpose. They are used as low order address bus as well as data bus.</a:t>
            </a:r>
            <a:endParaRPr kumimoji="0" lang="ar-IQ"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0272765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9244424" y="1683658"/>
            <a:ext cx="2947576" cy="4542971"/>
          </a:xfrm>
          <a:prstGeom prst="rect">
            <a:avLst/>
          </a:prstGeom>
        </p:spPr>
      </p:pic>
      <p:sp>
        <p:nvSpPr>
          <p:cNvPr id="2" name="Title 1"/>
          <p:cNvSpPr>
            <a:spLocks noGrp="1"/>
          </p:cNvSpPr>
          <p:nvPr>
            <p:ph type="title"/>
          </p:nvPr>
        </p:nvSpPr>
        <p:spPr>
          <a:xfrm>
            <a:off x="130630" y="365125"/>
            <a:ext cx="8128000" cy="1325563"/>
          </a:xfrm>
        </p:spPr>
        <p:txBody>
          <a:bodyPr>
            <a:normAutofit/>
          </a:bodyPr>
          <a:lstStyle/>
          <a:p>
            <a:pPr algn="ctr"/>
            <a:r>
              <a:rPr lang="en-US" b="1" u="sng" dirty="0" smtClean="0">
                <a:solidFill>
                  <a:srgbClr val="FF0000"/>
                </a:solidFill>
              </a:rPr>
              <a:t>4. Control signal and </a:t>
            </a:r>
            <a:r>
              <a:rPr lang="en-US" b="1" u="sng" dirty="0" smtClean="0"/>
              <a:t>Status </a:t>
            </a:r>
            <a:r>
              <a:rPr lang="en-US" b="1" u="sng" dirty="0"/>
              <a:t>signal</a:t>
            </a:r>
            <a:endParaRPr lang="ar-IQ" u="sng" dirty="0"/>
          </a:p>
        </p:txBody>
      </p:sp>
      <p:pic>
        <p:nvPicPr>
          <p:cNvPr id="5" name="Content Placeholder 4"/>
          <p:cNvPicPr>
            <a:picLocks noGrp="1" noChangeAspect="1"/>
          </p:cNvPicPr>
          <p:nvPr>
            <p:ph idx="1"/>
          </p:nvPr>
        </p:nvPicPr>
        <p:blipFill rotWithShape="1">
          <a:blip r:embed="rId3"/>
          <a:srcRect r="1497" b="3290"/>
          <a:stretch/>
        </p:blipFill>
        <p:spPr>
          <a:xfrm>
            <a:off x="508001" y="1291772"/>
            <a:ext cx="8519885" cy="3338286"/>
          </a:xfrm>
          <a:prstGeom prst="rect">
            <a:avLst/>
          </a:prstGeom>
        </p:spPr>
      </p:pic>
      <p:pic>
        <p:nvPicPr>
          <p:cNvPr id="6" name="Picture 5"/>
          <p:cNvPicPr>
            <a:picLocks noChangeAspect="1"/>
          </p:cNvPicPr>
          <p:nvPr/>
        </p:nvPicPr>
        <p:blipFill>
          <a:blip r:embed="rId4"/>
          <a:stretch>
            <a:fillRect/>
          </a:stretch>
        </p:blipFill>
        <p:spPr>
          <a:xfrm>
            <a:off x="551544" y="4906282"/>
            <a:ext cx="8418286" cy="1784803"/>
          </a:xfrm>
          <a:prstGeom prst="rect">
            <a:avLst/>
          </a:prstGeom>
        </p:spPr>
      </p:pic>
    </p:spTree>
    <p:extLst>
      <p:ext uri="{BB962C8B-B14F-4D97-AF65-F5344CB8AC3E}">
        <p14:creationId xmlns:p14="http://schemas.microsoft.com/office/powerpoint/2010/main" val="19083821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8191336" y="679992"/>
            <a:ext cx="4248583" cy="5965780"/>
          </a:xfrm>
          <a:prstGeom prst="rect">
            <a:avLst/>
          </a:prstGeom>
        </p:spPr>
      </p:pic>
      <p:pic>
        <p:nvPicPr>
          <p:cNvPr id="4" name="Content Placeholder 3"/>
          <p:cNvPicPr>
            <a:picLocks noGrp="1" noChangeAspect="1"/>
          </p:cNvPicPr>
          <p:nvPr>
            <p:ph idx="1"/>
          </p:nvPr>
        </p:nvPicPr>
        <p:blipFill>
          <a:blip r:embed="rId3"/>
          <a:stretch>
            <a:fillRect/>
          </a:stretch>
        </p:blipFill>
        <p:spPr>
          <a:xfrm>
            <a:off x="333829" y="972457"/>
            <a:ext cx="7953827" cy="1567543"/>
          </a:xfrm>
          <a:prstGeom prst="rect">
            <a:avLst/>
          </a:prstGeom>
        </p:spPr>
      </p:pic>
      <p:pic>
        <p:nvPicPr>
          <p:cNvPr id="5" name="Picture 4"/>
          <p:cNvPicPr>
            <a:picLocks noChangeAspect="1"/>
          </p:cNvPicPr>
          <p:nvPr/>
        </p:nvPicPr>
        <p:blipFill>
          <a:blip r:embed="rId4"/>
          <a:stretch>
            <a:fillRect/>
          </a:stretch>
        </p:blipFill>
        <p:spPr>
          <a:xfrm>
            <a:off x="522515" y="2656114"/>
            <a:ext cx="7895771" cy="3831771"/>
          </a:xfrm>
          <a:prstGeom prst="rect">
            <a:avLst/>
          </a:prstGeom>
        </p:spPr>
      </p:pic>
      <p:sp>
        <p:nvSpPr>
          <p:cNvPr id="8" name="Title 1"/>
          <p:cNvSpPr txBox="1">
            <a:spLocks/>
          </p:cNvSpPr>
          <p:nvPr/>
        </p:nvSpPr>
        <p:spPr>
          <a:xfrm>
            <a:off x="0" y="0"/>
            <a:ext cx="8128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sng" strike="noStrike" kern="1200" cap="none" spc="0" normalizeH="0" baseline="0" noProof="0" dirty="0" smtClean="0">
                <a:ln>
                  <a:noFill/>
                </a:ln>
                <a:solidFill>
                  <a:srgbClr val="FF0000"/>
                </a:solidFill>
                <a:effectLst/>
                <a:uLnTx/>
                <a:uFillTx/>
                <a:latin typeface="Calibri Light" panose="020F0302020204030204"/>
                <a:ea typeface="+mj-ea"/>
                <a:cs typeface="+mj-cs"/>
              </a:rPr>
              <a:t>4. </a:t>
            </a:r>
            <a:r>
              <a:rPr kumimoji="0" lang="en-US" sz="4400" b="1" i="0" u="sng" strike="noStrike" kern="1200" cap="none" spc="0" normalizeH="0" baseline="0" noProof="0" dirty="0" smtClean="0">
                <a:ln>
                  <a:noFill/>
                </a:ln>
                <a:solidFill>
                  <a:prstClr val="black"/>
                </a:solidFill>
                <a:effectLst/>
                <a:uLnTx/>
                <a:uFillTx/>
                <a:latin typeface="Calibri Light" panose="020F0302020204030204"/>
                <a:ea typeface="+mj-ea"/>
                <a:cs typeface="+mj-cs"/>
              </a:rPr>
              <a:t>Control signal </a:t>
            </a:r>
            <a:r>
              <a:rPr kumimoji="0" lang="en-US" sz="4400" b="1" i="0" u="sng" strike="noStrike" kern="1200" cap="none" spc="0" normalizeH="0" baseline="0" noProof="0" dirty="0" smtClean="0">
                <a:ln>
                  <a:noFill/>
                </a:ln>
                <a:solidFill>
                  <a:srgbClr val="FF0000"/>
                </a:solidFill>
                <a:effectLst/>
                <a:uLnTx/>
                <a:uFillTx/>
                <a:latin typeface="Calibri Light" panose="020F0302020204030204"/>
                <a:ea typeface="+mj-ea"/>
                <a:cs typeface="+mj-cs"/>
              </a:rPr>
              <a:t>and Status signal</a:t>
            </a:r>
            <a:endParaRPr kumimoji="0" lang="ar-IQ" sz="4400" b="0" i="0" u="sng" strike="noStrike" kern="1200" cap="none" spc="0" normalizeH="0" baseline="0" noProof="0" dirty="0">
              <a:ln>
                <a:noFill/>
              </a:ln>
              <a:solidFill>
                <a:srgbClr val="FF0000"/>
              </a:solidFill>
              <a:effectLst/>
              <a:uLnTx/>
              <a:uFillTx/>
              <a:latin typeface="Calibri Light" panose="020F0302020204030204"/>
              <a:ea typeface="+mj-ea"/>
              <a:cs typeface="Times New Roman" panose="02020603050405020304" pitchFamily="18" charset="0"/>
            </a:endParaRPr>
          </a:p>
        </p:txBody>
      </p:sp>
    </p:spTree>
    <p:extLst>
      <p:ext uri="{BB962C8B-B14F-4D97-AF65-F5344CB8AC3E}">
        <p14:creationId xmlns:p14="http://schemas.microsoft.com/office/powerpoint/2010/main" val="22002045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191336" y="679992"/>
            <a:ext cx="4248583" cy="5965780"/>
          </a:xfrm>
          <a:prstGeom prst="rect">
            <a:avLst/>
          </a:prstGeom>
        </p:spPr>
      </p:pic>
      <p:sp>
        <p:nvSpPr>
          <p:cNvPr id="2" name="Title 1"/>
          <p:cNvSpPr>
            <a:spLocks noGrp="1"/>
          </p:cNvSpPr>
          <p:nvPr>
            <p:ph type="title"/>
          </p:nvPr>
        </p:nvSpPr>
        <p:spPr>
          <a:xfrm>
            <a:off x="693057" y="118383"/>
            <a:ext cx="6027057" cy="708932"/>
          </a:xfrm>
        </p:spPr>
        <p:txBody>
          <a:bodyPr/>
          <a:lstStyle/>
          <a:p>
            <a:pPr algn="ctr"/>
            <a:r>
              <a:rPr lang="en-US" b="1" u="sng" dirty="0" smtClean="0">
                <a:solidFill>
                  <a:srgbClr val="FF0000"/>
                </a:solidFill>
              </a:rPr>
              <a:t>5. Serial I/O ports</a:t>
            </a:r>
            <a:endParaRPr lang="ar-IQ" u="sng" dirty="0">
              <a:solidFill>
                <a:srgbClr val="FF0000"/>
              </a:solidFill>
            </a:endParaRPr>
          </a:p>
        </p:txBody>
      </p:sp>
      <p:sp>
        <p:nvSpPr>
          <p:cNvPr id="3" name="Content Placeholder 2"/>
          <p:cNvSpPr>
            <a:spLocks noGrp="1"/>
          </p:cNvSpPr>
          <p:nvPr>
            <p:ph idx="1"/>
          </p:nvPr>
        </p:nvSpPr>
        <p:spPr>
          <a:xfrm>
            <a:off x="435429" y="957943"/>
            <a:ext cx="8171542" cy="5689600"/>
          </a:xfrm>
        </p:spPr>
        <p:txBody>
          <a:bodyPr>
            <a:noAutofit/>
          </a:bodyPr>
          <a:lstStyle/>
          <a:p>
            <a:pPr marL="0" indent="0" algn="justLow">
              <a:buNone/>
            </a:pPr>
            <a:r>
              <a:rPr lang="en-US" sz="3200" dirty="0" smtClean="0"/>
              <a:t>For this purpose two pins SID and SOD are provided in the serial input/output control unit. </a:t>
            </a:r>
          </a:p>
          <a:p>
            <a:pPr marL="0" indent="0" algn="justLow">
              <a:buNone/>
            </a:pPr>
            <a:r>
              <a:rPr lang="en-US" sz="3200" dirty="0" smtClean="0"/>
              <a:t>The SID (Serial Input Data) terminal receives the serial data stream from an input device, the control unit converts serial data stream to parallel data before it is used by the computer. After the conversion 8-bit parallel data is stored in the accumulator. </a:t>
            </a:r>
          </a:p>
          <a:p>
            <a:pPr marL="0" indent="0" algn="justLow">
              <a:buNone/>
            </a:pPr>
            <a:r>
              <a:rPr lang="en-US" sz="3200" dirty="0" smtClean="0"/>
              <a:t>Similarly, SOD (Serial Out Data) terminal outputs the 8-bit parallel available with the accumulator into serial form to the peripheral device connected with the computer.</a:t>
            </a:r>
            <a:endParaRPr lang="ar-IQ" sz="3200" dirty="0"/>
          </a:p>
        </p:txBody>
      </p:sp>
    </p:spTree>
    <p:extLst>
      <p:ext uri="{BB962C8B-B14F-4D97-AF65-F5344CB8AC3E}">
        <p14:creationId xmlns:p14="http://schemas.microsoft.com/office/powerpoint/2010/main" val="20875904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191336" y="679992"/>
            <a:ext cx="4248583" cy="5965780"/>
          </a:xfrm>
          <a:prstGeom prst="rect">
            <a:avLst/>
          </a:prstGeom>
        </p:spPr>
      </p:pic>
      <p:sp>
        <p:nvSpPr>
          <p:cNvPr id="2" name="Title 1"/>
          <p:cNvSpPr>
            <a:spLocks noGrp="1"/>
          </p:cNvSpPr>
          <p:nvPr>
            <p:ph type="title"/>
          </p:nvPr>
        </p:nvSpPr>
        <p:spPr>
          <a:xfrm>
            <a:off x="838200" y="365125"/>
            <a:ext cx="7333343" cy="1325563"/>
          </a:xfrm>
        </p:spPr>
        <p:txBody>
          <a:bodyPr>
            <a:normAutofit/>
          </a:bodyPr>
          <a:lstStyle/>
          <a:p>
            <a:r>
              <a:rPr lang="en-US" b="1" dirty="0" smtClean="0">
                <a:solidFill>
                  <a:srgbClr val="FF0000"/>
                </a:solidFill>
              </a:rPr>
              <a:t>6. </a:t>
            </a:r>
            <a:r>
              <a:rPr lang="en-US" b="1" u="sng" dirty="0" smtClean="0">
                <a:solidFill>
                  <a:srgbClr val="FF0000"/>
                </a:solidFill>
              </a:rPr>
              <a:t>Externally initiated signal</a:t>
            </a:r>
            <a:endParaRPr lang="ar-IQ" u="sng" dirty="0">
              <a:solidFill>
                <a:srgbClr val="FF0000"/>
              </a:solidFill>
            </a:endParaRPr>
          </a:p>
        </p:txBody>
      </p:sp>
      <p:sp>
        <p:nvSpPr>
          <p:cNvPr id="3" name="Content Placeholder 2"/>
          <p:cNvSpPr>
            <a:spLocks noGrp="1"/>
          </p:cNvSpPr>
          <p:nvPr>
            <p:ph idx="1"/>
          </p:nvPr>
        </p:nvSpPr>
        <p:spPr>
          <a:xfrm>
            <a:off x="275771" y="1825624"/>
            <a:ext cx="8258629" cy="4879975"/>
          </a:xfrm>
        </p:spPr>
        <p:txBody>
          <a:bodyPr>
            <a:normAutofit fontScale="92500"/>
          </a:bodyPr>
          <a:lstStyle/>
          <a:p>
            <a:pPr algn="justLow"/>
            <a:r>
              <a:rPr lang="en-US" dirty="0"/>
              <a:t> </a:t>
            </a:r>
            <a:r>
              <a:rPr lang="en-US" b="1" dirty="0"/>
              <a:t>HOLD </a:t>
            </a:r>
            <a:r>
              <a:rPr lang="en-US" dirty="0"/>
              <a:t>and </a:t>
            </a:r>
            <a:r>
              <a:rPr lang="en-US" b="1" dirty="0"/>
              <a:t>HLDA </a:t>
            </a:r>
            <a:r>
              <a:rPr lang="en-US" dirty="0"/>
              <a:t>(Hold Acknowledge) signals are </a:t>
            </a:r>
            <a:r>
              <a:rPr lang="en-US" dirty="0" smtClean="0"/>
              <a:t>used </a:t>
            </a:r>
            <a:r>
              <a:rPr lang="en-US" dirty="0"/>
              <a:t>for </a:t>
            </a:r>
            <a:r>
              <a:rPr lang="en-US" dirty="0" smtClean="0"/>
              <a:t>DMA (Direct </a:t>
            </a:r>
            <a:r>
              <a:rPr lang="en-US" dirty="0"/>
              <a:t>Memory Access) operation. In a microprocessor, the data </a:t>
            </a:r>
            <a:r>
              <a:rPr lang="en-US" dirty="0" smtClean="0"/>
              <a:t>transfer between </a:t>
            </a:r>
            <a:r>
              <a:rPr lang="en-US" dirty="0"/>
              <a:t>I/O devices and memory will take place through </a:t>
            </a:r>
            <a:r>
              <a:rPr lang="en-US" dirty="0" smtClean="0"/>
              <a:t>the microprocessor.</a:t>
            </a:r>
          </a:p>
          <a:p>
            <a:pPr algn="justLow"/>
            <a:r>
              <a:rPr lang="en-US" dirty="0"/>
              <a:t>The HOLD and HLDA signals are used in </a:t>
            </a:r>
            <a:r>
              <a:rPr lang="en-US" dirty="0" smtClean="0"/>
              <a:t>the operation</a:t>
            </a:r>
            <a:r>
              <a:rPr lang="en-US" dirty="0"/>
              <a:t>. Whenever HOLD signal is high, CPU temporarily </a:t>
            </a:r>
            <a:r>
              <a:rPr lang="en-US" dirty="0" smtClean="0"/>
              <a:t>relinquishes its </a:t>
            </a:r>
            <a:r>
              <a:rPr lang="en-US" dirty="0"/>
              <a:t>operation by floating the address, data and control buses; and </a:t>
            </a:r>
            <a:r>
              <a:rPr lang="en-US" dirty="0" smtClean="0"/>
              <a:t>DMA operation </a:t>
            </a:r>
            <a:r>
              <a:rPr lang="en-US" dirty="0"/>
              <a:t>is started. A high HLDA (Hold Acknowledge) signal is also </a:t>
            </a:r>
            <a:r>
              <a:rPr lang="en-US" dirty="0" smtClean="0"/>
              <a:t>sent to </a:t>
            </a:r>
            <a:r>
              <a:rPr lang="en-US" dirty="0"/>
              <a:t>DMA controller, indicating that CPU has received the hold request</a:t>
            </a:r>
            <a:r>
              <a:rPr lang="en-US" dirty="0" smtClean="0"/>
              <a:t>. Whenever </a:t>
            </a:r>
            <a:r>
              <a:rPr lang="en-US" dirty="0"/>
              <a:t>the data transfer is complete, then the control to CPU </a:t>
            </a:r>
            <a:r>
              <a:rPr lang="en-US" dirty="0" smtClean="0"/>
              <a:t>is returned </a:t>
            </a:r>
            <a:r>
              <a:rPr lang="en-US" dirty="0"/>
              <a:t>back by sending a HOLD signal. Further the HLDA signal </a:t>
            </a:r>
            <a:r>
              <a:rPr lang="en-US" dirty="0" smtClean="0"/>
              <a:t>goes low</a:t>
            </a:r>
            <a:r>
              <a:rPr lang="en-US" dirty="0"/>
              <a:t>.</a:t>
            </a:r>
            <a:endParaRPr lang="ar-IQ" dirty="0"/>
          </a:p>
        </p:txBody>
      </p:sp>
    </p:spTree>
    <p:extLst>
      <p:ext uri="{BB962C8B-B14F-4D97-AF65-F5344CB8AC3E}">
        <p14:creationId xmlns:p14="http://schemas.microsoft.com/office/powerpoint/2010/main" val="28856294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191336" y="679992"/>
            <a:ext cx="4248583" cy="5965780"/>
          </a:xfrm>
          <a:prstGeom prst="rect">
            <a:avLst/>
          </a:prstGeom>
        </p:spPr>
      </p:pic>
      <p:sp>
        <p:nvSpPr>
          <p:cNvPr id="2" name="Title 1"/>
          <p:cNvSpPr>
            <a:spLocks noGrp="1"/>
          </p:cNvSpPr>
          <p:nvPr>
            <p:ph type="title"/>
          </p:nvPr>
        </p:nvSpPr>
        <p:spPr>
          <a:xfrm>
            <a:off x="275772" y="161927"/>
            <a:ext cx="5849257" cy="520246"/>
          </a:xfrm>
        </p:spPr>
        <p:txBody>
          <a:bodyPr>
            <a:normAutofit fontScale="90000"/>
          </a:bodyPr>
          <a:lstStyle/>
          <a:p>
            <a:r>
              <a:rPr lang="en-US" b="1" dirty="0" smtClean="0">
                <a:solidFill>
                  <a:srgbClr val="FF0000"/>
                </a:solidFill>
              </a:rPr>
              <a:t>6. </a:t>
            </a:r>
            <a:r>
              <a:rPr lang="en-US" b="1" u="sng" dirty="0" smtClean="0">
                <a:solidFill>
                  <a:srgbClr val="FF0000"/>
                </a:solidFill>
              </a:rPr>
              <a:t>Externally initiated signal</a:t>
            </a:r>
            <a:endParaRPr lang="ar-IQ" dirty="0"/>
          </a:p>
        </p:txBody>
      </p:sp>
      <p:sp>
        <p:nvSpPr>
          <p:cNvPr id="3" name="Content Placeholder 2"/>
          <p:cNvSpPr>
            <a:spLocks noGrp="1"/>
          </p:cNvSpPr>
          <p:nvPr>
            <p:ph idx="1"/>
          </p:nvPr>
        </p:nvSpPr>
        <p:spPr>
          <a:xfrm>
            <a:off x="145144" y="649966"/>
            <a:ext cx="8389258" cy="4792889"/>
          </a:xfrm>
        </p:spPr>
        <p:txBody>
          <a:bodyPr>
            <a:noAutofit/>
          </a:bodyPr>
          <a:lstStyle/>
          <a:p>
            <a:pPr algn="justLow"/>
            <a:r>
              <a:rPr lang="en-US" sz="3200" b="1" dirty="0" smtClean="0"/>
              <a:t>READY </a:t>
            </a:r>
            <a:r>
              <a:rPr lang="en-US" sz="3200" dirty="0" smtClean="0"/>
              <a:t>signal </a:t>
            </a:r>
            <a:r>
              <a:rPr lang="en-US" sz="3200" dirty="0"/>
              <a:t>is used. If the READY signal is high the peripheral device is </a:t>
            </a:r>
            <a:r>
              <a:rPr lang="en-US" sz="3200" dirty="0" smtClean="0"/>
              <a:t>ready and </a:t>
            </a:r>
            <a:r>
              <a:rPr lang="en-US" sz="3200" dirty="0"/>
              <a:t>the processor can complete the data transfer. If this signal is low </a:t>
            </a:r>
            <a:r>
              <a:rPr lang="en-US" sz="3200" dirty="0" smtClean="0"/>
              <a:t>the microprocessor </a:t>
            </a:r>
            <a:r>
              <a:rPr lang="en-US" sz="3200" dirty="0"/>
              <a:t>waits (by generating a number of NOP T-states) till it </a:t>
            </a:r>
            <a:r>
              <a:rPr lang="en-US" sz="3200" dirty="0" smtClean="0"/>
              <a:t>goes high</a:t>
            </a:r>
            <a:r>
              <a:rPr lang="en-US" sz="3200" dirty="0"/>
              <a:t>. </a:t>
            </a:r>
            <a:endParaRPr lang="en-US" sz="3200" b="1" dirty="0" smtClean="0"/>
          </a:p>
          <a:p>
            <a:pPr algn="justLow"/>
            <a:r>
              <a:rPr lang="en-US" sz="3200" dirty="0" smtClean="0"/>
              <a:t> </a:t>
            </a:r>
            <a:r>
              <a:rPr lang="en-US" sz="3200" b="1" i="1" dirty="0"/>
              <a:t>RESET </a:t>
            </a:r>
            <a:r>
              <a:rPr lang="en-US" sz="3200" b="1" i="1" dirty="0" smtClean="0"/>
              <a:t>in</a:t>
            </a:r>
            <a:r>
              <a:rPr lang="en-US" sz="3200" dirty="0" smtClean="0"/>
              <a:t> </a:t>
            </a:r>
            <a:r>
              <a:rPr lang="en-US" sz="3200" dirty="0"/>
              <a:t>may be low from the operator Reset button </a:t>
            </a:r>
            <a:r>
              <a:rPr lang="en-US" sz="3200" dirty="0" smtClean="0"/>
              <a:t>or from </a:t>
            </a:r>
            <a:r>
              <a:rPr lang="en-US" sz="3200" dirty="0"/>
              <a:t>the processor. When the signal is low, the </a:t>
            </a:r>
            <a:r>
              <a:rPr lang="en-US" sz="3200" dirty="0" smtClean="0"/>
              <a:t>CPU will </a:t>
            </a:r>
            <a:r>
              <a:rPr lang="en-US" sz="3200" dirty="0"/>
              <a:t>reset </a:t>
            </a:r>
            <a:r>
              <a:rPr lang="en-US" sz="3200" dirty="0" smtClean="0"/>
              <a:t>the program </a:t>
            </a:r>
            <a:r>
              <a:rPr lang="en-US" sz="3200" dirty="0"/>
              <a:t>counter, instruction register and other circuits. It also sends </a:t>
            </a:r>
            <a:r>
              <a:rPr lang="en-US" sz="3200" dirty="0" smtClean="0"/>
              <a:t>a high </a:t>
            </a:r>
            <a:r>
              <a:rPr lang="en-US" sz="3200" dirty="0"/>
              <a:t>RESET OUT. The </a:t>
            </a:r>
            <a:r>
              <a:rPr lang="en-US" sz="3200" b="1" i="1" dirty="0"/>
              <a:t>RESET OUT </a:t>
            </a:r>
            <a:r>
              <a:rPr lang="en-US" sz="3200" dirty="0"/>
              <a:t>signal goes </a:t>
            </a:r>
            <a:r>
              <a:rPr lang="en-US" sz="3200" dirty="0" smtClean="0"/>
              <a:t>to peripheral </a:t>
            </a:r>
            <a:r>
              <a:rPr lang="en-US" sz="3200" dirty="0"/>
              <a:t>devices </a:t>
            </a:r>
            <a:r>
              <a:rPr lang="en-US" sz="3200" dirty="0" smtClean="0"/>
              <a:t>to </a:t>
            </a:r>
            <a:r>
              <a:rPr lang="en-US" sz="3200" dirty="0"/>
              <a:t>reset or initialized. </a:t>
            </a:r>
            <a:endParaRPr lang="en-US" sz="3200" dirty="0" smtClean="0"/>
          </a:p>
          <a:p>
            <a:pPr algn="justLow"/>
            <a:r>
              <a:rPr lang="en-US" sz="3200" dirty="0" smtClean="0"/>
              <a:t>When signal </a:t>
            </a:r>
            <a:r>
              <a:rPr lang="en-US" sz="3200" b="1" i="1" dirty="0" smtClean="0"/>
              <a:t>RESET in</a:t>
            </a:r>
            <a:r>
              <a:rPr lang="en-US" sz="3200" dirty="0" smtClean="0"/>
              <a:t>̅ </a:t>
            </a:r>
            <a:r>
              <a:rPr lang="en-US" sz="3200" dirty="0"/>
              <a:t>goes high and RESET </a:t>
            </a:r>
            <a:r>
              <a:rPr lang="en-US" sz="3200" dirty="0" smtClean="0"/>
              <a:t>OUT goes </a:t>
            </a:r>
            <a:r>
              <a:rPr lang="en-US" sz="3200" dirty="0"/>
              <a:t>low, the data processing may begin.</a:t>
            </a:r>
            <a:endParaRPr lang="ar-IQ" sz="3200" dirty="0"/>
          </a:p>
        </p:txBody>
      </p:sp>
    </p:spTree>
    <p:extLst>
      <p:ext uri="{BB962C8B-B14F-4D97-AF65-F5344CB8AC3E}">
        <p14:creationId xmlns:p14="http://schemas.microsoft.com/office/powerpoint/2010/main" val="35929239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20364" y="418734"/>
            <a:ext cx="4248583" cy="5965780"/>
          </a:xfrm>
          <a:prstGeom prst="rect">
            <a:avLst/>
          </a:prstGeom>
        </p:spPr>
      </p:pic>
      <p:sp>
        <p:nvSpPr>
          <p:cNvPr id="2" name="Title 1"/>
          <p:cNvSpPr>
            <a:spLocks noGrp="1"/>
          </p:cNvSpPr>
          <p:nvPr>
            <p:ph type="title"/>
          </p:nvPr>
        </p:nvSpPr>
        <p:spPr>
          <a:xfrm>
            <a:off x="232229" y="219982"/>
            <a:ext cx="6981371" cy="737961"/>
          </a:xfrm>
        </p:spPr>
        <p:txBody>
          <a:bodyPr/>
          <a:lstStyle/>
          <a:p>
            <a:r>
              <a:rPr lang="en-US" b="1" dirty="0" smtClean="0">
                <a:solidFill>
                  <a:srgbClr val="FF0000"/>
                </a:solidFill>
              </a:rPr>
              <a:t>6. </a:t>
            </a:r>
            <a:r>
              <a:rPr lang="en-US" b="1" u="sng" dirty="0" smtClean="0">
                <a:solidFill>
                  <a:srgbClr val="FF0000"/>
                </a:solidFill>
              </a:rPr>
              <a:t>Externally initiated signal</a:t>
            </a:r>
            <a:endParaRPr lang="ar-IQ" dirty="0"/>
          </a:p>
        </p:txBody>
      </p:sp>
      <p:sp>
        <p:nvSpPr>
          <p:cNvPr id="3" name="Content Placeholder 2"/>
          <p:cNvSpPr>
            <a:spLocks noGrp="1"/>
          </p:cNvSpPr>
          <p:nvPr>
            <p:ph idx="1"/>
          </p:nvPr>
        </p:nvSpPr>
        <p:spPr>
          <a:xfrm>
            <a:off x="275772" y="914400"/>
            <a:ext cx="8098972" cy="5588000"/>
          </a:xfrm>
        </p:spPr>
        <p:txBody>
          <a:bodyPr>
            <a:normAutofit/>
          </a:bodyPr>
          <a:lstStyle/>
          <a:p>
            <a:pPr algn="justLow"/>
            <a:r>
              <a:rPr lang="en-US" dirty="0" smtClean="0"/>
              <a:t>Interrupt Control: necessary to interrupt the execution of the main program. For this an interrupt request is obtained from the I/O devices. </a:t>
            </a:r>
          </a:p>
          <a:p>
            <a:pPr algn="justLow"/>
            <a:r>
              <a:rPr lang="en-US" dirty="0" smtClean="0"/>
              <a:t>After receiving the interrupt request (INTR), processor temporarily stops what it was doing and attends to the I/O device. (INTA) is an interrupt acknowledge signal which is sent by the microprocessor after INTR signal is received. </a:t>
            </a:r>
            <a:endParaRPr lang="ar-IQ" dirty="0"/>
          </a:p>
        </p:txBody>
      </p:sp>
      <p:pic>
        <p:nvPicPr>
          <p:cNvPr id="5" name="Picture 4"/>
          <p:cNvPicPr>
            <a:picLocks noChangeAspect="1"/>
          </p:cNvPicPr>
          <p:nvPr/>
        </p:nvPicPr>
        <p:blipFill>
          <a:blip r:embed="rId3"/>
          <a:stretch>
            <a:fillRect/>
          </a:stretch>
        </p:blipFill>
        <p:spPr>
          <a:xfrm>
            <a:off x="1117601" y="4180114"/>
            <a:ext cx="5704114" cy="2409372"/>
          </a:xfrm>
          <a:prstGeom prst="rect">
            <a:avLst/>
          </a:prstGeom>
        </p:spPr>
      </p:pic>
    </p:spTree>
    <p:extLst>
      <p:ext uri="{BB962C8B-B14F-4D97-AF65-F5344CB8AC3E}">
        <p14:creationId xmlns:p14="http://schemas.microsoft.com/office/powerpoint/2010/main" val="10845681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819401" y="228600"/>
            <a:ext cx="7280275" cy="6019800"/>
          </a:xfrm>
        </p:spPr>
      </p:pic>
    </p:spTree>
    <p:extLst>
      <p:ext uri="{BB962C8B-B14F-4D97-AF65-F5344CB8AC3E}">
        <p14:creationId xmlns:p14="http://schemas.microsoft.com/office/powerpoint/2010/main" val="79661181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tx2">
                    <a:satMod val="130000"/>
                  </a:schemeClr>
                </a:solidFill>
              </a:rPr>
              <a:t>Instruction cycle</a:t>
            </a:r>
            <a:endParaRPr lang="en-US" dirty="0">
              <a:solidFill>
                <a:schemeClr val="tx2">
                  <a:satMod val="130000"/>
                </a:schemeClr>
              </a:solidFill>
            </a:endParaRPr>
          </a:p>
        </p:txBody>
      </p:sp>
      <p:sp>
        <p:nvSpPr>
          <p:cNvPr id="3" name="Content Placeholder 2"/>
          <p:cNvSpPr>
            <a:spLocks noGrp="1"/>
          </p:cNvSpPr>
          <p:nvPr>
            <p:ph idx="1"/>
          </p:nvPr>
        </p:nvSpPr>
        <p:spPr/>
        <p:txBody>
          <a:bodyPr>
            <a:normAutofit/>
          </a:bodyPr>
          <a:lstStyle/>
          <a:p>
            <a:pPr marL="365760" indent="-283464">
              <a:buFont typeface="Wingdings 2"/>
              <a:buChar char=""/>
              <a:defRPr/>
            </a:pPr>
            <a:r>
              <a:rPr lang="en-US" dirty="0">
                <a:solidFill>
                  <a:srgbClr val="FF0000"/>
                </a:solidFill>
              </a:rPr>
              <a:t>Instruction:  </a:t>
            </a:r>
            <a:r>
              <a:rPr lang="en-US" sz="2400" dirty="0"/>
              <a:t>A command given to the microprocessor to perform an operation</a:t>
            </a:r>
          </a:p>
          <a:p>
            <a:pPr marL="365760" indent="-283464">
              <a:buFont typeface="Wingdings 2"/>
              <a:buChar char=""/>
              <a:defRPr/>
            </a:pPr>
            <a:r>
              <a:rPr lang="en-US" dirty="0">
                <a:solidFill>
                  <a:srgbClr val="FF0000"/>
                </a:solidFill>
              </a:rPr>
              <a:t>Program :  </a:t>
            </a:r>
            <a:r>
              <a:rPr lang="en-US" sz="2400" dirty="0"/>
              <a:t>A set of instructions given in a sequential manner to perform a particular task </a:t>
            </a:r>
          </a:p>
          <a:p>
            <a:pPr marL="365760" indent="-283464">
              <a:buFont typeface="Wingdings 2"/>
              <a:buChar char=""/>
              <a:defRPr/>
            </a:pPr>
            <a:endParaRPr lang="en-US" dirty="0"/>
          </a:p>
          <a:p>
            <a:pPr marL="365760" indent="-283464">
              <a:buNone/>
              <a:defRPr/>
            </a:pPr>
            <a:r>
              <a:rPr lang="en-US" dirty="0"/>
              <a:t>The CPU fetches one instruction from memory at a time &amp; executes it.</a:t>
            </a:r>
          </a:p>
          <a:p>
            <a:pPr marL="365760" indent="-283464">
              <a:buNone/>
              <a:defRPr/>
            </a:pPr>
            <a:endParaRPr lang="en-US" dirty="0"/>
          </a:p>
          <a:p>
            <a:pPr marL="365760" indent="-283464">
              <a:buNone/>
              <a:defRPr/>
            </a:pPr>
            <a:r>
              <a:rPr lang="en-US" dirty="0">
                <a:solidFill>
                  <a:schemeClr val="accent6">
                    <a:lumMod val="75000"/>
                  </a:schemeClr>
                </a:solidFill>
              </a:rPr>
              <a:t>Instruction cycle  = Fetch cycle + Execute cycle</a:t>
            </a:r>
          </a:p>
        </p:txBody>
      </p:sp>
    </p:spTree>
    <p:extLst>
      <p:ext uri="{BB962C8B-B14F-4D97-AF65-F5344CB8AC3E}">
        <p14:creationId xmlns:p14="http://schemas.microsoft.com/office/powerpoint/2010/main" val="248793847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Content Placeholder 2"/>
          <p:cNvSpPr>
            <a:spLocks noGrp="1"/>
          </p:cNvSpPr>
          <p:nvPr>
            <p:ph idx="1"/>
          </p:nvPr>
        </p:nvSpPr>
        <p:spPr>
          <a:xfrm>
            <a:off x="2959100" y="981076"/>
            <a:ext cx="7499350" cy="5267325"/>
          </a:xfrm>
        </p:spPr>
        <p:txBody>
          <a:bodyPr>
            <a:normAutofit lnSpcReduction="10000"/>
          </a:bodyPr>
          <a:lstStyle/>
          <a:p>
            <a:pPr marL="365760" indent="-283464">
              <a:buNone/>
              <a:defRPr/>
            </a:pPr>
            <a:r>
              <a:rPr lang="en-US" dirty="0" smtClean="0">
                <a:solidFill>
                  <a:srgbClr val="FF0000"/>
                </a:solidFill>
              </a:rPr>
              <a:t>Fetch Cycle : </a:t>
            </a:r>
            <a:r>
              <a:rPr lang="en-US" sz="2400" dirty="0"/>
              <a:t>The steps taken by  CPU to fetch the </a:t>
            </a:r>
            <a:r>
              <a:rPr lang="en-US" sz="2400" dirty="0" err="1"/>
              <a:t>opcode</a:t>
            </a:r>
            <a:r>
              <a:rPr lang="en-US" sz="2400" dirty="0"/>
              <a:t> from the memory </a:t>
            </a:r>
          </a:p>
          <a:p>
            <a:pPr marL="365760" indent="-283464">
              <a:buNone/>
              <a:defRPr/>
            </a:pPr>
            <a:endParaRPr lang="en-US" sz="2400" dirty="0"/>
          </a:p>
          <a:p>
            <a:pPr marL="365760" indent="-283464">
              <a:buNone/>
              <a:defRPr/>
            </a:pPr>
            <a:r>
              <a:rPr lang="en-US" sz="2400" dirty="0">
                <a:solidFill>
                  <a:schemeClr val="accent6">
                    <a:lumMod val="75000"/>
                  </a:schemeClr>
                </a:solidFill>
              </a:rPr>
              <a:t>The time taken for fetch cycle is fixed.</a:t>
            </a:r>
          </a:p>
          <a:p>
            <a:pPr marL="365760" indent="-283464">
              <a:buNone/>
              <a:defRPr/>
            </a:pPr>
            <a:endParaRPr lang="en-US" sz="2400" dirty="0"/>
          </a:p>
          <a:p>
            <a:pPr marL="365760" indent="-283464">
              <a:buNone/>
              <a:defRPr/>
            </a:pPr>
            <a:r>
              <a:rPr lang="en-US" dirty="0">
                <a:solidFill>
                  <a:srgbClr val="FF0000"/>
                </a:solidFill>
              </a:rPr>
              <a:t>Execute Cycle : </a:t>
            </a:r>
            <a:r>
              <a:rPr lang="en-US" sz="2400" dirty="0"/>
              <a:t>The steps taken by CPU to fetch data  &amp; to perform the operation specified in the instruction</a:t>
            </a:r>
          </a:p>
          <a:p>
            <a:pPr marL="365760" indent="-283464">
              <a:buNone/>
              <a:defRPr/>
            </a:pPr>
            <a:endParaRPr lang="en-US" sz="2400" dirty="0"/>
          </a:p>
          <a:p>
            <a:pPr marL="365760" indent="-283464">
              <a:buNone/>
              <a:defRPr/>
            </a:pPr>
            <a:r>
              <a:rPr lang="en-US" sz="2400" dirty="0">
                <a:solidFill>
                  <a:schemeClr val="accent6">
                    <a:lumMod val="75000"/>
                  </a:schemeClr>
                </a:solidFill>
              </a:rPr>
              <a:t>The  time taken for execute cycle is variable </a:t>
            </a:r>
            <a:r>
              <a:rPr lang="en-US" sz="2400" dirty="0"/>
              <a:t>which depends on the type of instruction ,i.e. 3 –byte , 2-byte  &amp; 1-byte instruction.</a:t>
            </a:r>
          </a:p>
          <a:p>
            <a:pPr marL="365760" indent="-283464">
              <a:buNone/>
              <a:defRPr/>
            </a:pPr>
            <a:endParaRPr lang="en-US" sz="2400" dirty="0"/>
          </a:p>
          <a:p>
            <a:pPr marL="365760" indent="-283464">
              <a:buNone/>
              <a:defRPr/>
            </a:pPr>
            <a:r>
              <a:rPr lang="en-US" sz="2400" dirty="0"/>
              <a:t> </a:t>
            </a:r>
          </a:p>
        </p:txBody>
      </p:sp>
    </p:spTree>
    <p:extLst>
      <p:ext uri="{BB962C8B-B14F-4D97-AF65-F5344CB8AC3E}">
        <p14:creationId xmlns:p14="http://schemas.microsoft.com/office/powerpoint/2010/main" val="44404050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tx2">
                    <a:satMod val="130000"/>
                  </a:schemeClr>
                </a:solidFill>
              </a:rPr>
              <a:t>Machine cycle</a:t>
            </a:r>
            <a:endParaRPr lang="en-US" dirty="0">
              <a:solidFill>
                <a:schemeClr val="tx2">
                  <a:satMod val="130000"/>
                </a:schemeClr>
              </a:solidFill>
            </a:endParaRPr>
          </a:p>
        </p:txBody>
      </p:sp>
      <p:sp>
        <p:nvSpPr>
          <p:cNvPr id="12291" name="Content Placeholder 2"/>
          <p:cNvSpPr>
            <a:spLocks noGrp="1"/>
          </p:cNvSpPr>
          <p:nvPr>
            <p:ph idx="1"/>
          </p:nvPr>
        </p:nvSpPr>
        <p:spPr/>
        <p:txBody>
          <a:bodyPr/>
          <a:lstStyle/>
          <a:p>
            <a:pPr eaLnBrk="1" hangingPunct="1">
              <a:buFont typeface="Wingdings 2" panose="05020102010507070707" pitchFamily="18" charset="2"/>
              <a:buNone/>
            </a:pPr>
            <a:r>
              <a:rPr lang="en-US" altLang="ar-IQ" sz="2400">
                <a:ea typeface="Majalla UI"/>
              </a:rPr>
              <a:t>The time required by the micro processor to complete the operation of accessing memory or I/O device .</a:t>
            </a:r>
          </a:p>
          <a:p>
            <a:pPr eaLnBrk="1" hangingPunct="1">
              <a:buFont typeface="Wingdings 2" panose="05020102010507070707" pitchFamily="18" charset="2"/>
              <a:buNone/>
            </a:pPr>
            <a:endParaRPr lang="en-US" altLang="ar-IQ" sz="2400">
              <a:ea typeface="Majalla UI"/>
            </a:endParaRPr>
          </a:p>
          <a:p>
            <a:pPr eaLnBrk="1" hangingPunct="1">
              <a:buFont typeface="Wingdings 2" panose="05020102010507070707" pitchFamily="18" charset="2"/>
              <a:buNone/>
            </a:pPr>
            <a:r>
              <a:rPr lang="en-US" altLang="ar-IQ" sz="2400">
                <a:ea typeface="Majalla UI"/>
              </a:rPr>
              <a:t>Operations like :</a:t>
            </a:r>
          </a:p>
          <a:p>
            <a:pPr eaLnBrk="1" hangingPunct="1">
              <a:buFont typeface="Arial" panose="020B0604020202020204" pitchFamily="34" charset="0"/>
              <a:buChar char="•"/>
            </a:pPr>
            <a:r>
              <a:rPr lang="en-US" altLang="ar-IQ" sz="2400">
                <a:ea typeface="Majalla UI"/>
              </a:rPr>
              <a:t>Opcode fetch</a:t>
            </a:r>
          </a:p>
          <a:p>
            <a:pPr eaLnBrk="1" hangingPunct="1">
              <a:buFont typeface="Arial" panose="020B0604020202020204" pitchFamily="34" charset="0"/>
              <a:buChar char="•"/>
            </a:pPr>
            <a:r>
              <a:rPr lang="en-US" altLang="ar-IQ" sz="2400">
                <a:ea typeface="Majalla UI"/>
              </a:rPr>
              <a:t>Memory read </a:t>
            </a:r>
          </a:p>
          <a:p>
            <a:pPr eaLnBrk="1" hangingPunct="1">
              <a:buFont typeface="Arial" panose="020B0604020202020204" pitchFamily="34" charset="0"/>
              <a:buChar char="•"/>
            </a:pPr>
            <a:r>
              <a:rPr lang="en-US" altLang="ar-IQ" sz="2400">
                <a:ea typeface="Majalla UI"/>
              </a:rPr>
              <a:t>Memory write </a:t>
            </a:r>
          </a:p>
          <a:p>
            <a:pPr eaLnBrk="1" hangingPunct="1">
              <a:buFont typeface="Arial" panose="020B0604020202020204" pitchFamily="34" charset="0"/>
              <a:buChar char="•"/>
            </a:pPr>
            <a:r>
              <a:rPr lang="en-US" altLang="ar-IQ" sz="2400">
                <a:ea typeface="Majalla UI"/>
              </a:rPr>
              <a:t>I/O read </a:t>
            </a:r>
          </a:p>
          <a:p>
            <a:pPr eaLnBrk="1" hangingPunct="1">
              <a:buFont typeface="Arial" panose="020B0604020202020204" pitchFamily="34" charset="0"/>
              <a:buChar char="•"/>
            </a:pPr>
            <a:r>
              <a:rPr lang="en-US" altLang="ar-IQ" sz="2400">
                <a:ea typeface="Majalla UI"/>
              </a:rPr>
              <a:t>I/O write </a:t>
            </a:r>
          </a:p>
        </p:txBody>
      </p:sp>
    </p:spTree>
    <p:extLst>
      <p:ext uri="{BB962C8B-B14F-4D97-AF65-F5344CB8AC3E}">
        <p14:creationId xmlns:p14="http://schemas.microsoft.com/office/powerpoint/2010/main" val="418566514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tx2">
                    <a:satMod val="130000"/>
                  </a:schemeClr>
                </a:solidFill>
              </a:rPr>
              <a:t>T - states</a:t>
            </a:r>
            <a:endParaRPr lang="en-US" dirty="0">
              <a:solidFill>
                <a:schemeClr val="tx2">
                  <a:satMod val="130000"/>
                </a:schemeClr>
              </a:solidFill>
            </a:endParaRPr>
          </a:p>
        </p:txBody>
      </p:sp>
      <p:sp>
        <p:nvSpPr>
          <p:cNvPr id="3" name="Content Placeholder 2"/>
          <p:cNvSpPr>
            <a:spLocks noGrp="1"/>
          </p:cNvSpPr>
          <p:nvPr>
            <p:ph idx="1"/>
          </p:nvPr>
        </p:nvSpPr>
        <p:spPr/>
        <p:txBody>
          <a:bodyPr>
            <a:normAutofit/>
          </a:bodyPr>
          <a:lstStyle/>
          <a:p>
            <a:pPr marL="365760" indent="-283464">
              <a:buNone/>
              <a:defRPr/>
            </a:pPr>
            <a:r>
              <a:rPr lang="en-US" sz="2400" dirty="0"/>
              <a:t>Microprocessor performs an operation in specific clock cycles.</a:t>
            </a:r>
          </a:p>
          <a:p>
            <a:pPr marL="365760" indent="-283464">
              <a:buNone/>
              <a:defRPr/>
            </a:pPr>
            <a:r>
              <a:rPr lang="en-US" sz="2400" dirty="0">
                <a:solidFill>
                  <a:schemeClr val="accent6">
                    <a:lumMod val="75000"/>
                  </a:schemeClr>
                </a:solidFill>
              </a:rPr>
              <a:t>Each clock cycle is called as T –States</a:t>
            </a:r>
            <a:r>
              <a:rPr lang="en-US" sz="2400" dirty="0"/>
              <a:t>.</a:t>
            </a:r>
          </a:p>
          <a:p>
            <a:pPr marL="365760" indent="-283464">
              <a:buNone/>
              <a:defRPr/>
            </a:pPr>
            <a:endParaRPr lang="en-US" sz="2400" dirty="0"/>
          </a:p>
          <a:p>
            <a:pPr marL="365760" indent="-283464">
              <a:buNone/>
              <a:defRPr/>
            </a:pPr>
            <a:r>
              <a:rPr lang="en-US" sz="2400" dirty="0"/>
              <a:t>The number of T – states required to perform an operation is called Machine Cycle .</a:t>
            </a:r>
          </a:p>
        </p:txBody>
      </p:sp>
    </p:spTree>
    <p:extLst>
      <p:ext uri="{BB962C8B-B14F-4D97-AF65-F5344CB8AC3E}">
        <p14:creationId xmlns:p14="http://schemas.microsoft.com/office/powerpoint/2010/main" val="299105467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2971800" y="228600"/>
            <a:ext cx="6781800" cy="585788"/>
          </a:xfrm>
          <a:effectLst>
            <a:outerShdw dist="35921" dir="2700000" algn="ctr" rotWithShape="0">
              <a:schemeClr val="bg2"/>
            </a:outerShdw>
          </a:effectLst>
        </p:spPr>
        <p:txBody>
          <a:bodyPr/>
          <a:lstStyle/>
          <a:p>
            <a:pPr>
              <a:defRPr/>
            </a:pPr>
            <a:r>
              <a:rPr lang="en-US" sz="2800" dirty="0">
                <a:solidFill>
                  <a:schemeClr val="tx2">
                    <a:satMod val="130000"/>
                  </a:schemeClr>
                </a:solidFill>
                <a:cs typeface="Arial" charset="0"/>
              </a:rPr>
              <a:t>MPU Communication and Bus Timing</a:t>
            </a:r>
          </a:p>
        </p:txBody>
      </p:sp>
      <p:sp>
        <p:nvSpPr>
          <p:cNvPr id="14339" name="Rectangle 5"/>
          <p:cNvSpPr>
            <a:spLocks noChangeArrowheads="1"/>
          </p:cNvSpPr>
          <p:nvPr/>
        </p:nvSpPr>
        <p:spPr bwMode="auto">
          <a:xfrm>
            <a:off x="1992314" y="5984876"/>
            <a:ext cx="84613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cs typeface="Arial" panose="020B0604020202020204" pitchFamily="34" charset="0"/>
              </a:defRPr>
            </a:lvl1pPr>
            <a:lvl2pPr marL="742950" indent="-285750">
              <a:defRPr>
                <a:solidFill>
                  <a:schemeClr val="tx1"/>
                </a:solidFill>
                <a:latin typeface="Gill Sans MT" panose="020B0502020104020203" pitchFamily="34" charset="0"/>
                <a:cs typeface="Arial" panose="020B0604020202020204" pitchFamily="34" charset="0"/>
              </a:defRPr>
            </a:lvl2pPr>
            <a:lvl3pPr marL="1143000" indent="-228600">
              <a:defRPr>
                <a:solidFill>
                  <a:schemeClr val="tx1"/>
                </a:solidFill>
                <a:latin typeface="Gill Sans MT" panose="020B0502020104020203" pitchFamily="34" charset="0"/>
                <a:cs typeface="Arial" panose="020B0604020202020204" pitchFamily="34" charset="0"/>
              </a:defRPr>
            </a:lvl3pPr>
            <a:lvl4pPr marL="1600200" indent="-228600">
              <a:defRPr>
                <a:solidFill>
                  <a:schemeClr val="tx1"/>
                </a:solidFill>
                <a:latin typeface="Gill Sans MT" panose="020B0502020104020203" pitchFamily="34" charset="0"/>
                <a:cs typeface="Arial" panose="020B0604020202020204" pitchFamily="34" charset="0"/>
              </a:defRPr>
            </a:lvl4pPr>
            <a:lvl5pPr marL="2057400" indent="-228600">
              <a:defRPr>
                <a:solidFill>
                  <a:schemeClr val="tx1"/>
                </a:solidFill>
                <a:latin typeface="Gill Sans MT" panose="020B0502020104020203"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cs typeface="Arial" panose="020B0604020202020204" pitchFamily="34" charset="0"/>
              </a:defRPr>
            </a:lvl9pPr>
          </a:lstStyle>
          <a:p>
            <a:pPr eaLnBrk="1" hangingPunct="1"/>
            <a:r>
              <a:rPr lang="en-US" altLang="ar-IQ" sz="2000">
                <a:solidFill>
                  <a:srgbClr val="990033"/>
                </a:solidFill>
              </a:rPr>
              <a:t>Figure 3: Moving data form memory to MPU using instruction </a:t>
            </a:r>
            <a:r>
              <a:rPr lang="en-US" altLang="ar-IQ" sz="2000" b="1">
                <a:solidFill>
                  <a:srgbClr val="990033"/>
                </a:solidFill>
              </a:rPr>
              <a:t>MOV C, A</a:t>
            </a:r>
            <a:r>
              <a:rPr lang="en-US" altLang="ar-IQ" sz="2000">
                <a:solidFill>
                  <a:srgbClr val="990033"/>
                </a:solidFill>
              </a:rPr>
              <a:t> (code machine 4FH = 0100 1111)</a:t>
            </a:r>
          </a:p>
        </p:txBody>
      </p:sp>
      <p:pic>
        <p:nvPicPr>
          <p:cNvPr id="14340" name="Picture 7"/>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566988" y="873125"/>
            <a:ext cx="7092950" cy="5075238"/>
          </a:xfrm>
        </p:spPr>
      </p:pic>
    </p:spTree>
    <p:extLst>
      <p:ext uri="{BB962C8B-B14F-4D97-AF65-F5344CB8AC3E}">
        <p14:creationId xmlns:p14="http://schemas.microsoft.com/office/powerpoint/2010/main" val="139841808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type="body" idx="1"/>
          </p:nvPr>
        </p:nvSpPr>
        <p:spPr>
          <a:xfrm>
            <a:off x="1676400" y="1371600"/>
            <a:ext cx="8686800" cy="5486400"/>
          </a:xfrm>
        </p:spPr>
        <p:txBody>
          <a:bodyPr/>
          <a:lstStyle/>
          <a:p>
            <a:pPr marL="457200" indent="-457200">
              <a:buNone/>
            </a:pPr>
            <a:r>
              <a:rPr lang="en-US" altLang="ar-IQ" sz="2400">
                <a:latin typeface="Constantia" panose="02030602050306030303" pitchFamily="18" charset="0"/>
                <a:ea typeface="Majalla UI"/>
              </a:rPr>
              <a:t>The Fetch Execute Sequence :</a:t>
            </a:r>
          </a:p>
          <a:p>
            <a:pPr marL="457200" indent="-457200">
              <a:buNone/>
            </a:pPr>
            <a:endParaRPr lang="en-US" altLang="ar-IQ" sz="2400">
              <a:latin typeface="Constantia" panose="02030602050306030303" pitchFamily="18" charset="0"/>
              <a:ea typeface="Majalla UI"/>
            </a:endParaRPr>
          </a:p>
          <a:p>
            <a:pPr marL="838200" lvl="1" indent="-381000">
              <a:buNone/>
            </a:pPr>
            <a:r>
              <a:rPr lang="en-US" altLang="ar-IQ">
                <a:latin typeface="Constantia" panose="02030602050306030303" pitchFamily="18" charset="0"/>
                <a:cs typeface="Arial" panose="020B0604020202020204" pitchFamily="34" charset="0"/>
              </a:rPr>
              <a:t>1. The </a:t>
            </a:r>
            <a:r>
              <a:rPr lang="el-GR" altLang="ar-IQ">
                <a:latin typeface="Constantia" panose="02030602050306030303" pitchFamily="18" charset="0"/>
                <a:cs typeface="Arial" panose="020B0604020202020204" pitchFamily="34" charset="0"/>
              </a:rPr>
              <a:t>μ</a:t>
            </a:r>
            <a:r>
              <a:rPr lang="en-US" altLang="ar-IQ">
                <a:latin typeface="Constantia" panose="02030602050306030303" pitchFamily="18" charset="0"/>
                <a:cs typeface="Arial" panose="020B0604020202020204" pitchFamily="34" charset="0"/>
              </a:rPr>
              <a:t>p placed a 16 bit memory address from PC (program counter) to address bus.  </a:t>
            </a:r>
          </a:p>
          <a:p>
            <a:pPr marL="1257300" lvl="2" indent="-342900">
              <a:buNone/>
            </a:pPr>
            <a:r>
              <a:rPr lang="en-US" altLang="ar-IQ" smtClean="0">
                <a:latin typeface="Constantia" panose="02030602050306030303" pitchFamily="18" charset="0"/>
                <a:cs typeface="Arial" panose="020B0604020202020204" pitchFamily="34" charset="0"/>
              </a:rPr>
              <a:t>Figure 4:  at T1</a:t>
            </a:r>
          </a:p>
          <a:p>
            <a:pPr marL="1676400" lvl="3" indent="-304800">
              <a:buFontTx/>
              <a:buChar char="–"/>
            </a:pPr>
            <a:r>
              <a:rPr lang="en-US" altLang="ar-IQ" sz="2400">
                <a:latin typeface="Constantia" panose="02030602050306030303" pitchFamily="18" charset="0"/>
                <a:cs typeface="Arial" panose="020B0604020202020204" pitchFamily="34" charset="0"/>
              </a:rPr>
              <a:t>The high order address, 20H, is placed at A15 – A8. </a:t>
            </a:r>
          </a:p>
          <a:p>
            <a:pPr marL="1676400" lvl="3" indent="-304800">
              <a:buFontTx/>
              <a:buChar char="–"/>
            </a:pPr>
            <a:r>
              <a:rPr lang="en-US" altLang="ar-IQ" sz="2400">
                <a:latin typeface="Constantia" panose="02030602050306030303" pitchFamily="18" charset="0"/>
                <a:cs typeface="Arial" panose="020B0604020202020204" pitchFamily="34" charset="0"/>
              </a:rPr>
              <a:t> the low order address, 05H, is placed at AD7 - AD0 and ALE is active high. </a:t>
            </a:r>
          </a:p>
          <a:p>
            <a:pPr marL="1676400" lvl="3" indent="-304800">
              <a:buFontTx/>
              <a:buChar char="–"/>
            </a:pPr>
            <a:r>
              <a:rPr lang="en-US" altLang="ar-IQ" sz="2400">
                <a:latin typeface="Constantia" panose="02030602050306030303" pitchFamily="18" charset="0"/>
                <a:cs typeface="Arial" panose="020B0604020202020204" pitchFamily="34" charset="0"/>
              </a:rPr>
              <a:t>Synchronously the IO/M is in active low condition to show it is a memory operation.</a:t>
            </a:r>
          </a:p>
          <a:p>
            <a:pPr marL="838200" lvl="1" indent="-381000">
              <a:buNone/>
            </a:pPr>
            <a:r>
              <a:rPr lang="en-US" altLang="ar-IQ">
                <a:latin typeface="Constantia" panose="02030602050306030303" pitchFamily="18" charset="0"/>
                <a:cs typeface="Arial" panose="020B0604020202020204" pitchFamily="34" charset="0"/>
              </a:rPr>
              <a:t>2. At T2 the active low control signal, RD, is activated so as to activate read operation; it is to indicate that the MPU is in fetch mode operation.  </a:t>
            </a:r>
          </a:p>
        </p:txBody>
      </p:sp>
      <p:sp>
        <p:nvSpPr>
          <p:cNvPr id="33797" name="Rectangle 5"/>
          <p:cNvSpPr>
            <a:spLocks noGrp="1" noChangeArrowheads="1"/>
          </p:cNvSpPr>
          <p:nvPr>
            <p:ph type="title"/>
          </p:nvPr>
        </p:nvSpPr>
        <p:spPr>
          <a:xfrm>
            <a:off x="2743200" y="304801"/>
            <a:ext cx="7239000" cy="1044575"/>
          </a:xfrm>
          <a:effectLst>
            <a:outerShdw dist="35921" dir="2700000" algn="ctr" rotWithShape="0">
              <a:schemeClr val="bg2"/>
            </a:outerShdw>
          </a:effectLst>
        </p:spPr>
        <p:txBody>
          <a:bodyPr/>
          <a:lstStyle/>
          <a:p>
            <a:pPr>
              <a:defRPr/>
            </a:pPr>
            <a:r>
              <a:rPr lang="en-US" sz="3200" dirty="0">
                <a:solidFill>
                  <a:schemeClr val="tx2">
                    <a:satMod val="130000"/>
                  </a:schemeClr>
                </a:solidFill>
              </a:rPr>
              <a:t>MPU Communication and Bus Timing</a:t>
            </a:r>
          </a:p>
        </p:txBody>
      </p:sp>
    </p:spTree>
    <p:extLst>
      <p:ext uri="{BB962C8B-B14F-4D97-AF65-F5344CB8AC3E}">
        <p14:creationId xmlns:p14="http://schemas.microsoft.com/office/powerpoint/2010/main" val="333316540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body" idx="1"/>
          </p:nvPr>
        </p:nvSpPr>
        <p:spPr>
          <a:xfrm>
            <a:off x="2438401" y="1557338"/>
            <a:ext cx="7477125" cy="3886200"/>
          </a:xfrm>
        </p:spPr>
        <p:txBody>
          <a:bodyPr>
            <a:normAutofit/>
          </a:bodyPr>
          <a:lstStyle/>
          <a:p>
            <a:pPr marL="914400" lvl="1" indent="-457200">
              <a:buNone/>
              <a:defRPr/>
            </a:pPr>
            <a:r>
              <a:rPr lang="en-US" smtClean="0">
                <a:cs typeface="Arial" charset="0"/>
              </a:rPr>
              <a:t>3. T3: The active low RD signal enabled the byte instruction, 4FH, to be placed on AD7 – AD0 and transferred to the MPU.  While RD high, the data bus will be in high impedance mode.</a:t>
            </a:r>
          </a:p>
          <a:p>
            <a:pPr marL="914400" lvl="1" indent="-457200">
              <a:buFontTx/>
              <a:buAutoNum type="arabicPeriod" startAt="3"/>
              <a:defRPr/>
            </a:pPr>
            <a:endParaRPr lang="en-US" smtClean="0">
              <a:cs typeface="Arial" charset="0"/>
            </a:endParaRPr>
          </a:p>
          <a:p>
            <a:pPr marL="914400" lvl="1" indent="-457200">
              <a:buNone/>
              <a:defRPr/>
            </a:pPr>
            <a:r>
              <a:rPr lang="en-US" smtClean="0">
                <a:cs typeface="Arial" charset="0"/>
              </a:rPr>
              <a:t>4. T4: The machine code, 4FH, will then be decoded in instruction decoder.  The content of accumulator (A) will then copied into C register at time state, T4. </a:t>
            </a:r>
            <a:endParaRPr lang="el-GR" smtClean="0">
              <a:cs typeface="Arial" charset="0"/>
            </a:endParaRPr>
          </a:p>
        </p:txBody>
      </p:sp>
      <p:sp>
        <p:nvSpPr>
          <p:cNvPr id="61443" name="Rectangle 3"/>
          <p:cNvSpPr>
            <a:spLocks noGrp="1" noChangeArrowheads="1"/>
          </p:cNvSpPr>
          <p:nvPr>
            <p:ph type="title"/>
          </p:nvPr>
        </p:nvSpPr>
        <p:spPr>
          <a:xfrm>
            <a:off x="2514600" y="609601"/>
            <a:ext cx="7315200" cy="1044575"/>
          </a:xfrm>
          <a:effectLst>
            <a:outerShdw dist="35921" dir="2700000" algn="ctr" rotWithShape="0">
              <a:schemeClr val="bg2"/>
            </a:outerShdw>
          </a:effectLst>
        </p:spPr>
        <p:txBody>
          <a:bodyPr/>
          <a:lstStyle/>
          <a:p>
            <a:pPr>
              <a:defRPr/>
            </a:pPr>
            <a:r>
              <a:rPr lang="en-US" sz="3200" dirty="0">
                <a:solidFill>
                  <a:schemeClr val="tx2">
                    <a:satMod val="130000"/>
                  </a:schemeClr>
                </a:solidFill>
              </a:rPr>
              <a:t>MPU Communication and Bus Timing</a:t>
            </a:r>
          </a:p>
        </p:txBody>
      </p:sp>
    </p:spTree>
    <p:extLst>
      <p:ext uri="{BB962C8B-B14F-4D97-AF65-F5344CB8AC3E}">
        <p14:creationId xmlns:p14="http://schemas.microsoft.com/office/powerpoint/2010/main" val="339904247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pPr algn="ctr">
              <a:defRPr/>
            </a:pPr>
            <a:r>
              <a:rPr lang="en-US" sz="3600" b="1" dirty="0">
                <a:solidFill>
                  <a:schemeClr val="tx2">
                    <a:satMod val="130000"/>
                  </a:schemeClr>
                </a:solidFill>
              </a:rPr>
              <a:t>S</a:t>
            </a:r>
            <a:r>
              <a:rPr lang="en-US" sz="3600" b="1" baseline="-25000" dirty="0">
                <a:solidFill>
                  <a:schemeClr val="tx2">
                    <a:satMod val="130000"/>
                  </a:schemeClr>
                </a:solidFill>
              </a:rPr>
              <a:t>0</a:t>
            </a:r>
            <a:r>
              <a:rPr lang="en-US" sz="3600" b="1" dirty="0">
                <a:solidFill>
                  <a:schemeClr val="tx2">
                    <a:satMod val="130000"/>
                  </a:schemeClr>
                </a:solidFill>
              </a:rPr>
              <a:t> and S</a:t>
            </a:r>
            <a:r>
              <a:rPr lang="en-US" sz="3600" b="1" baseline="-25000" dirty="0">
                <a:solidFill>
                  <a:schemeClr val="tx2">
                    <a:satMod val="130000"/>
                  </a:schemeClr>
                </a:solidFill>
              </a:rPr>
              <a:t>1</a:t>
            </a:r>
            <a:r>
              <a:rPr lang="en-US" sz="3600" b="1" dirty="0">
                <a:solidFill>
                  <a:schemeClr val="tx2">
                    <a:satMod val="130000"/>
                  </a:schemeClr>
                </a:solidFill>
              </a:rPr>
              <a:t/>
            </a:r>
            <a:br>
              <a:rPr lang="en-US" sz="3600" b="1" dirty="0">
                <a:solidFill>
                  <a:schemeClr val="tx2">
                    <a:satMod val="130000"/>
                  </a:schemeClr>
                </a:solidFill>
              </a:rPr>
            </a:br>
            <a:r>
              <a:rPr lang="en-US" sz="2700" dirty="0">
                <a:solidFill>
                  <a:srgbClr val="0070C0"/>
                </a:solidFill>
              </a:rPr>
              <a:t>Pin 29 (Output) and Pin 33 (Output)</a:t>
            </a:r>
            <a:endParaRPr lang="en-US" sz="3600" dirty="0">
              <a:solidFill>
                <a:schemeClr val="tx2">
                  <a:satMod val="130000"/>
                </a:schemeClr>
              </a:solidFill>
            </a:endParaRPr>
          </a:p>
        </p:txBody>
      </p:sp>
      <p:sp>
        <p:nvSpPr>
          <p:cNvPr id="17411"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cs typeface="Arial" panose="020B0604020202020204" pitchFamily="34" charset="0"/>
              </a:defRPr>
            </a:lvl1pPr>
            <a:lvl2pPr marL="742950" indent="-285750">
              <a:defRPr>
                <a:solidFill>
                  <a:schemeClr val="tx1"/>
                </a:solidFill>
                <a:latin typeface="Gill Sans MT" panose="020B0502020104020203" pitchFamily="34" charset="0"/>
                <a:cs typeface="Arial" panose="020B0604020202020204" pitchFamily="34" charset="0"/>
              </a:defRPr>
            </a:lvl2pPr>
            <a:lvl3pPr marL="1143000" indent="-228600">
              <a:defRPr>
                <a:solidFill>
                  <a:schemeClr val="tx1"/>
                </a:solidFill>
                <a:latin typeface="Gill Sans MT" panose="020B0502020104020203" pitchFamily="34" charset="0"/>
                <a:cs typeface="Arial" panose="020B0604020202020204" pitchFamily="34" charset="0"/>
              </a:defRPr>
            </a:lvl3pPr>
            <a:lvl4pPr marL="1600200" indent="-228600">
              <a:defRPr>
                <a:solidFill>
                  <a:schemeClr val="tx1"/>
                </a:solidFill>
                <a:latin typeface="Gill Sans MT" panose="020B0502020104020203" pitchFamily="34" charset="0"/>
                <a:cs typeface="Arial" panose="020B0604020202020204" pitchFamily="34" charset="0"/>
              </a:defRPr>
            </a:lvl4pPr>
            <a:lvl5pPr marL="2057400" indent="-228600">
              <a:defRPr>
                <a:solidFill>
                  <a:schemeClr val="tx1"/>
                </a:solidFill>
                <a:latin typeface="Gill Sans MT" panose="020B0502020104020203"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cs typeface="Arial" panose="020B0604020202020204" pitchFamily="34" charset="0"/>
              </a:defRPr>
            </a:lvl9pPr>
          </a:lstStyle>
          <a:p>
            <a:fld id="{750800EA-940A-4923-820F-D70FBD143890}" type="slidenum">
              <a:rPr lang="en-US" altLang="ar-IQ" smtClean="0">
                <a:solidFill>
                  <a:srgbClr val="B5A788"/>
                </a:solidFill>
                <a:ea typeface="ＭＳ Ｐゴシック" pitchFamily="34" charset="-128"/>
              </a:rPr>
              <a:pPr/>
              <a:t>53</a:t>
            </a:fld>
            <a:endParaRPr lang="en-US" altLang="ar-IQ" smtClean="0">
              <a:solidFill>
                <a:srgbClr val="B5A788"/>
              </a:solidFill>
              <a:ea typeface="ＭＳ Ｐゴシック" pitchFamily="34" charset="-128"/>
            </a:endParaRPr>
          </a:p>
        </p:txBody>
      </p:sp>
      <p:sp>
        <p:nvSpPr>
          <p:cNvPr id="17412" name="Content Placeholder 136"/>
          <p:cNvSpPr>
            <a:spLocks noGrp="1"/>
          </p:cNvSpPr>
          <p:nvPr>
            <p:ph idx="1"/>
          </p:nvPr>
        </p:nvSpPr>
        <p:spPr>
          <a:xfrm>
            <a:off x="2959100" y="1447800"/>
            <a:ext cx="4356100" cy="4800600"/>
          </a:xfrm>
        </p:spPr>
        <p:txBody>
          <a:bodyPr/>
          <a:lstStyle/>
          <a:p>
            <a:pPr>
              <a:spcBef>
                <a:spcPct val="0"/>
              </a:spcBef>
              <a:spcAft>
                <a:spcPts val="1200"/>
              </a:spcAft>
            </a:pPr>
            <a:r>
              <a:rPr lang="en-US" altLang="ar-IQ" sz="2400">
                <a:ea typeface="Majalla UI"/>
              </a:rPr>
              <a:t>S</a:t>
            </a:r>
            <a:r>
              <a:rPr lang="en-US" altLang="ar-IQ" sz="2400" baseline="-25000">
                <a:ea typeface="Majalla UI"/>
              </a:rPr>
              <a:t>0</a:t>
            </a:r>
            <a:r>
              <a:rPr lang="en-US" altLang="ar-IQ" sz="2400">
                <a:ea typeface="Majalla UI"/>
              </a:rPr>
              <a:t> and S</a:t>
            </a:r>
            <a:r>
              <a:rPr lang="en-US" altLang="ar-IQ" sz="2400" baseline="-25000">
                <a:ea typeface="Majalla UI"/>
              </a:rPr>
              <a:t>1</a:t>
            </a:r>
            <a:r>
              <a:rPr lang="en-US" altLang="ar-IQ" sz="2400">
                <a:ea typeface="Majalla UI"/>
              </a:rPr>
              <a:t> are called Status Pins.</a:t>
            </a:r>
          </a:p>
          <a:p>
            <a:pPr>
              <a:spcBef>
                <a:spcPct val="0"/>
              </a:spcBef>
              <a:spcAft>
                <a:spcPts val="1200"/>
              </a:spcAft>
              <a:buNone/>
            </a:pPr>
            <a:endParaRPr lang="en-US" altLang="ar-IQ" sz="2400">
              <a:ea typeface="Majalla UI"/>
            </a:endParaRPr>
          </a:p>
          <a:p>
            <a:pPr>
              <a:spcBef>
                <a:spcPct val="0"/>
              </a:spcBef>
              <a:spcAft>
                <a:spcPts val="1200"/>
              </a:spcAft>
            </a:pPr>
            <a:r>
              <a:rPr lang="en-US" altLang="ar-IQ" sz="2400">
                <a:ea typeface="Majalla UI"/>
              </a:rPr>
              <a:t>They tell the current operation which is in progress in 8085.</a:t>
            </a:r>
          </a:p>
          <a:p>
            <a:pPr>
              <a:spcBef>
                <a:spcPct val="0"/>
              </a:spcBef>
              <a:spcAft>
                <a:spcPts val="1200"/>
              </a:spcAft>
            </a:pPr>
            <a:endParaRPr lang="en-US" altLang="ar-IQ" smtClean="0">
              <a:ea typeface="Majalla UI"/>
            </a:endParaRPr>
          </a:p>
        </p:txBody>
      </p:sp>
      <p:pic>
        <p:nvPicPr>
          <p:cNvPr id="17413" name="Content Placeholder 135" descr="Pin Diagram of 8085 [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46950" y="1752600"/>
            <a:ext cx="324485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1" name="Straight Connector 140"/>
          <p:cNvCxnSpPr/>
          <p:nvPr/>
        </p:nvCxnSpPr>
        <p:spPr>
          <a:xfrm>
            <a:off x="10058400" y="2590800"/>
            <a:ext cx="4572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9829800" y="4038600"/>
            <a:ext cx="4572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10" name="Table 9"/>
          <p:cNvGraphicFramePr>
            <a:graphicFrameLocks noGrp="1"/>
          </p:cNvGraphicFramePr>
          <p:nvPr/>
        </p:nvGraphicFramePr>
        <p:xfrm>
          <a:off x="3124200" y="4343400"/>
          <a:ext cx="4191000" cy="1854200"/>
        </p:xfrm>
        <a:graphic>
          <a:graphicData uri="http://schemas.openxmlformats.org/drawingml/2006/table">
            <a:tbl>
              <a:tblPr firstRow="1" bandRow="1">
                <a:tableStyleId>{7DF18680-E054-41AD-8BC1-D1AEF772440D}</a:tableStyleId>
              </a:tblPr>
              <a:tblGrid>
                <a:gridCol w="11430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1752600">
                  <a:extLst>
                    <a:ext uri="{9D8B030D-6E8A-4147-A177-3AD203B41FA5}">
                      <a16:colId xmlns:a16="http://schemas.microsoft.com/office/drawing/2014/main" val="20002"/>
                    </a:ext>
                  </a:extLst>
                </a:gridCol>
              </a:tblGrid>
              <a:tr h="370840">
                <a:tc>
                  <a:txBody>
                    <a:bodyPr/>
                    <a:lstStyle/>
                    <a:p>
                      <a:pPr algn="ctr"/>
                      <a:r>
                        <a:rPr lang="en-US" dirty="0" smtClean="0"/>
                        <a:t>S</a:t>
                      </a:r>
                      <a:r>
                        <a:rPr lang="en-US" baseline="-25000" dirty="0" smtClean="0"/>
                        <a:t>1</a:t>
                      </a:r>
                      <a:endParaRPr lang="en-US" baseline="-25000" dirty="0"/>
                    </a:p>
                  </a:txBody>
                  <a:tcPr/>
                </a:tc>
                <a:tc>
                  <a:txBody>
                    <a:bodyPr/>
                    <a:lstStyle/>
                    <a:p>
                      <a:pPr algn="ctr"/>
                      <a:r>
                        <a:rPr lang="en-US" dirty="0" smtClean="0"/>
                        <a:t>S</a:t>
                      </a:r>
                      <a:r>
                        <a:rPr lang="en-US" baseline="-25000" dirty="0" smtClean="0"/>
                        <a:t>0</a:t>
                      </a:r>
                      <a:endParaRPr lang="en-US" baseline="-25000" dirty="0"/>
                    </a:p>
                  </a:txBody>
                  <a:tcPr/>
                </a:tc>
                <a:tc>
                  <a:txBody>
                    <a:bodyPr/>
                    <a:lstStyle/>
                    <a:p>
                      <a:pPr algn="ctr"/>
                      <a:r>
                        <a:rPr lang="en-US" dirty="0" smtClean="0"/>
                        <a:t>Operation</a:t>
                      </a:r>
                      <a:endParaRPr lang="en-US" dirty="0"/>
                    </a:p>
                  </a:txBody>
                  <a:tcPr/>
                </a:tc>
                <a:extLst>
                  <a:ext uri="{0D108BD9-81ED-4DB2-BD59-A6C34878D82A}">
                    <a16:rowId xmlns:a16="http://schemas.microsoft.com/office/drawing/2014/main" val="10000"/>
                  </a:ext>
                </a:extLst>
              </a:tr>
              <a:tr h="370840">
                <a:tc>
                  <a:txBody>
                    <a:bodyPr/>
                    <a:lstStyle/>
                    <a:p>
                      <a:pPr algn="ctr"/>
                      <a:r>
                        <a:rPr lang="en-US" dirty="0" smtClean="0"/>
                        <a:t>0</a:t>
                      </a:r>
                      <a:endParaRPr lang="en-US" dirty="0"/>
                    </a:p>
                  </a:txBody>
                  <a:tcPr/>
                </a:tc>
                <a:tc>
                  <a:txBody>
                    <a:bodyPr/>
                    <a:lstStyle/>
                    <a:p>
                      <a:pPr algn="ctr"/>
                      <a:r>
                        <a:rPr lang="en-US" dirty="0" smtClean="0"/>
                        <a:t>0</a:t>
                      </a:r>
                      <a:endParaRPr lang="en-US" dirty="0"/>
                    </a:p>
                  </a:txBody>
                  <a:tcPr/>
                </a:tc>
                <a:tc>
                  <a:txBody>
                    <a:bodyPr/>
                    <a:lstStyle/>
                    <a:p>
                      <a:r>
                        <a:rPr lang="en-US" dirty="0" smtClean="0"/>
                        <a:t>Halt</a:t>
                      </a:r>
                      <a:endParaRPr lang="en-US" dirty="0"/>
                    </a:p>
                  </a:txBody>
                  <a:tcPr/>
                </a:tc>
                <a:extLst>
                  <a:ext uri="{0D108BD9-81ED-4DB2-BD59-A6C34878D82A}">
                    <a16:rowId xmlns:a16="http://schemas.microsoft.com/office/drawing/2014/main" val="10001"/>
                  </a:ext>
                </a:extLst>
              </a:tr>
              <a:tr h="370840">
                <a:tc>
                  <a:txBody>
                    <a:bodyPr/>
                    <a:lstStyle/>
                    <a:p>
                      <a:pPr algn="ctr"/>
                      <a:r>
                        <a:rPr lang="en-US" dirty="0" smtClean="0"/>
                        <a:t>0</a:t>
                      </a:r>
                      <a:endParaRPr lang="en-US" dirty="0"/>
                    </a:p>
                  </a:txBody>
                  <a:tcPr/>
                </a:tc>
                <a:tc>
                  <a:txBody>
                    <a:bodyPr/>
                    <a:lstStyle/>
                    <a:p>
                      <a:pPr algn="ctr"/>
                      <a:r>
                        <a:rPr lang="en-US" dirty="0" smtClean="0"/>
                        <a:t>1</a:t>
                      </a:r>
                      <a:endParaRPr lang="en-US" dirty="0"/>
                    </a:p>
                  </a:txBody>
                  <a:tcPr/>
                </a:tc>
                <a:tc>
                  <a:txBody>
                    <a:bodyPr/>
                    <a:lstStyle/>
                    <a:p>
                      <a:r>
                        <a:rPr lang="en-US" dirty="0" smtClean="0"/>
                        <a:t>Write</a:t>
                      </a:r>
                      <a:endParaRPr lang="en-US" dirty="0"/>
                    </a:p>
                  </a:txBody>
                  <a:tcPr/>
                </a:tc>
                <a:extLst>
                  <a:ext uri="{0D108BD9-81ED-4DB2-BD59-A6C34878D82A}">
                    <a16:rowId xmlns:a16="http://schemas.microsoft.com/office/drawing/2014/main" val="10002"/>
                  </a:ext>
                </a:extLst>
              </a:tr>
              <a:tr h="370840">
                <a:tc>
                  <a:txBody>
                    <a:bodyPr/>
                    <a:lstStyle/>
                    <a:p>
                      <a:pPr algn="ctr"/>
                      <a:r>
                        <a:rPr lang="en-US" dirty="0" smtClean="0"/>
                        <a:t>1</a:t>
                      </a:r>
                      <a:endParaRPr lang="en-US" dirty="0"/>
                    </a:p>
                  </a:txBody>
                  <a:tcPr/>
                </a:tc>
                <a:tc>
                  <a:txBody>
                    <a:bodyPr/>
                    <a:lstStyle/>
                    <a:p>
                      <a:pPr algn="ctr"/>
                      <a:r>
                        <a:rPr lang="en-US" dirty="0" smtClean="0"/>
                        <a:t>0</a:t>
                      </a:r>
                      <a:endParaRPr lang="en-US" dirty="0"/>
                    </a:p>
                  </a:txBody>
                  <a:tcPr/>
                </a:tc>
                <a:tc>
                  <a:txBody>
                    <a:bodyPr/>
                    <a:lstStyle/>
                    <a:p>
                      <a:r>
                        <a:rPr lang="en-US" dirty="0" smtClean="0"/>
                        <a:t>Read</a:t>
                      </a:r>
                      <a:endParaRPr lang="en-US" dirty="0"/>
                    </a:p>
                  </a:txBody>
                  <a:tcPr/>
                </a:tc>
                <a:extLst>
                  <a:ext uri="{0D108BD9-81ED-4DB2-BD59-A6C34878D82A}">
                    <a16:rowId xmlns:a16="http://schemas.microsoft.com/office/drawing/2014/main" val="10003"/>
                  </a:ext>
                </a:extLst>
              </a:tr>
              <a:tr h="370840">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r>
                        <a:rPr lang="en-US" dirty="0" smtClean="0"/>
                        <a:t>Opcode Fetch</a:t>
                      </a:r>
                      <a:endParaRPr lang="en-US" dirty="0"/>
                    </a:p>
                  </a:txBody>
                  <a:tcPr/>
                </a:tc>
                <a:extLst>
                  <a:ext uri="{0D108BD9-81ED-4DB2-BD59-A6C34878D82A}">
                    <a16:rowId xmlns:a16="http://schemas.microsoft.com/office/drawing/2014/main" val="10004"/>
                  </a:ext>
                </a:extLst>
              </a:tr>
            </a:tbl>
          </a:graphicData>
        </a:graphic>
      </p:graphicFrame>
      <p:sp>
        <p:nvSpPr>
          <p:cNvPr id="12" name="Rectangle 11"/>
          <p:cNvSpPr/>
          <p:nvPr/>
        </p:nvSpPr>
        <p:spPr>
          <a:xfrm>
            <a:off x="9829800" y="3276600"/>
            <a:ext cx="4572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Date Placeholder 13"/>
          <p:cNvSpPr>
            <a:spLocks noGrp="1"/>
          </p:cNvSpPr>
          <p:nvPr>
            <p:ph type="dt" sz="quarter" idx="10"/>
          </p:nvPr>
        </p:nvSpPr>
        <p:spPr/>
        <p:txBody>
          <a:bodyPr/>
          <a:lstStyle/>
          <a:p>
            <a:pPr>
              <a:defRPr/>
            </a:pPr>
            <a:fld id="{A83AD8E3-BDE6-434B-BA5B-7D1E94DE9C4D}" type="datetime1">
              <a:rPr lang="en-IN"/>
              <a:pPr>
                <a:defRPr/>
              </a:pPr>
              <a:t>29-10-2023</a:t>
            </a:fld>
            <a:endParaRPr lang="en-US"/>
          </a:p>
        </p:txBody>
      </p:sp>
    </p:spTree>
    <p:extLst>
      <p:ext uri="{BB962C8B-B14F-4D97-AF65-F5344CB8AC3E}">
        <p14:creationId xmlns:p14="http://schemas.microsoft.com/office/powerpoint/2010/main" val="189913398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rmAutofit/>
          </a:bodyPr>
          <a:lstStyle/>
          <a:p>
            <a:pPr algn="ctr">
              <a:defRPr/>
            </a:pPr>
            <a:r>
              <a:rPr lang="en-US" sz="3600" b="1" dirty="0">
                <a:solidFill>
                  <a:schemeClr val="tx2">
                    <a:satMod val="130000"/>
                  </a:schemeClr>
                </a:solidFill>
              </a:rPr>
              <a:t>Table Showing IO/M, S</a:t>
            </a:r>
            <a:r>
              <a:rPr lang="en-US" sz="3600" b="1" baseline="-25000" dirty="0">
                <a:solidFill>
                  <a:schemeClr val="tx2">
                    <a:satMod val="130000"/>
                  </a:schemeClr>
                </a:solidFill>
              </a:rPr>
              <a:t>0</a:t>
            </a:r>
            <a:r>
              <a:rPr lang="en-US" sz="3600" b="1" dirty="0">
                <a:solidFill>
                  <a:schemeClr val="tx2">
                    <a:satMod val="130000"/>
                  </a:schemeClr>
                </a:solidFill>
              </a:rPr>
              <a:t>, S</a:t>
            </a:r>
            <a:r>
              <a:rPr lang="en-US" sz="3600" b="1" baseline="-25000" dirty="0">
                <a:solidFill>
                  <a:schemeClr val="tx2">
                    <a:satMod val="130000"/>
                  </a:schemeClr>
                </a:solidFill>
              </a:rPr>
              <a:t>1</a:t>
            </a:r>
            <a:r>
              <a:rPr lang="en-US" sz="3600" b="1" dirty="0">
                <a:solidFill>
                  <a:schemeClr val="tx2">
                    <a:satMod val="130000"/>
                  </a:schemeClr>
                </a:solidFill>
              </a:rPr>
              <a:t> and Corresponding Operations</a:t>
            </a:r>
            <a:endParaRPr lang="en-US" sz="3600" dirty="0">
              <a:solidFill>
                <a:schemeClr val="tx2">
                  <a:satMod val="130000"/>
                </a:schemeClr>
              </a:solidFill>
            </a:endParaRPr>
          </a:p>
        </p:txBody>
      </p:sp>
      <p:sp>
        <p:nvSpPr>
          <p:cNvPr id="19459"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cs typeface="Arial" panose="020B0604020202020204" pitchFamily="34" charset="0"/>
              </a:defRPr>
            </a:lvl1pPr>
            <a:lvl2pPr marL="742950" indent="-285750">
              <a:defRPr>
                <a:solidFill>
                  <a:schemeClr val="tx1"/>
                </a:solidFill>
                <a:latin typeface="Gill Sans MT" panose="020B0502020104020203" pitchFamily="34" charset="0"/>
                <a:cs typeface="Arial" panose="020B0604020202020204" pitchFamily="34" charset="0"/>
              </a:defRPr>
            </a:lvl2pPr>
            <a:lvl3pPr marL="1143000" indent="-228600">
              <a:defRPr>
                <a:solidFill>
                  <a:schemeClr val="tx1"/>
                </a:solidFill>
                <a:latin typeface="Gill Sans MT" panose="020B0502020104020203" pitchFamily="34" charset="0"/>
                <a:cs typeface="Arial" panose="020B0604020202020204" pitchFamily="34" charset="0"/>
              </a:defRPr>
            </a:lvl3pPr>
            <a:lvl4pPr marL="1600200" indent="-228600">
              <a:defRPr>
                <a:solidFill>
                  <a:schemeClr val="tx1"/>
                </a:solidFill>
                <a:latin typeface="Gill Sans MT" panose="020B0502020104020203" pitchFamily="34" charset="0"/>
                <a:cs typeface="Arial" panose="020B0604020202020204" pitchFamily="34" charset="0"/>
              </a:defRPr>
            </a:lvl4pPr>
            <a:lvl5pPr marL="2057400" indent="-228600">
              <a:defRPr>
                <a:solidFill>
                  <a:schemeClr val="tx1"/>
                </a:solidFill>
                <a:latin typeface="Gill Sans MT" panose="020B0502020104020203"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cs typeface="Arial" panose="020B0604020202020204" pitchFamily="34" charset="0"/>
              </a:defRPr>
            </a:lvl9pPr>
          </a:lstStyle>
          <a:p>
            <a:fld id="{0106EA34-DB5E-4ABE-A320-5F9B68C6F64D}" type="slidenum">
              <a:rPr lang="en-US" altLang="ar-IQ" smtClean="0">
                <a:solidFill>
                  <a:srgbClr val="B5A788"/>
                </a:solidFill>
                <a:ea typeface="ＭＳ Ｐゴシック" pitchFamily="34" charset="-128"/>
              </a:rPr>
              <a:pPr/>
              <a:t>54</a:t>
            </a:fld>
            <a:endParaRPr lang="en-US" altLang="ar-IQ" smtClean="0">
              <a:solidFill>
                <a:srgbClr val="B5A788"/>
              </a:solidFill>
              <a:ea typeface="ＭＳ Ｐゴシック" pitchFamily="34" charset="-128"/>
            </a:endParaRPr>
          </a:p>
        </p:txBody>
      </p:sp>
      <p:graphicFrame>
        <p:nvGraphicFramePr>
          <p:cNvPr id="13" name="Content Placeholder 12"/>
          <p:cNvGraphicFramePr>
            <a:graphicFrameLocks noGrp="1"/>
          </p:cNvGraphicFramePr>
          <p:nvPr>
            <p:ph idx="1"/>
          </p:nvPr>
        </p:nvGraphicFramePr>
        <p:xfrm>
          <a:off x="2895600" y="1981200"/>
          <a:ext cx="7327900" cy="2967038"/>
        </p:xfrm>
        <a:graphic>
          <a:graphicData uri="http://schemas.openxmlformats.org/drawingml/2006/table">
            <a:tbl>
              <a:tblPr firstRow="1" bandRow="1">
                <a:tableStyleId>{7DF18680-E054-41AD-8BC1-D1AEF772440D}</a:tableStyleId>
              </a:tblPr>
              <a:tblGrid>
                <a:gridCol w="1831975">
                  <a:extLst>
                    <a:ext uri="{9D8B030D-6E8A-4147-A177-3AD203B41FA5}">
                      <a16:colId xmlns:a16="http://schemas.microsoft.com/office/drawing/2014/main" val="20000"/>
                    </a:ext>
                  </a:extLst>
                </a:gridCol>
                <a:gridCol w="2066925">
                  <a:extLst>
                    <a:ext uri="{9D8B030D-6E8A-4147-A177-3AD203B41FA5}">
                      <a16:colId xmlns:a16="http://schemas.microsoft.com/office/drawing/2014/main" val="20001"/>
                    </a:ext>
                  </a:extLst>
                </a:gridCol>
                <a:gridCol w="1752600">
                  <a:extLst>
                    <a:ext uri="{9D8B030D-6E8A-4147-A177-3AD203B41FA5}">
                      <a16:colId xmlns:a16="http://schemas.microsoft.com/office/drawing/2014/main" val="20002"/>
                    </a:ext>
                  </a:extLst>
                </a:gridCol>
                <a:gridCol w="1676400">
                  <a:extLst>
                    <a:ext uri="{9D8B030D-6E8A-4147-A177-3AD203B41FA5}">
                      <a16:colId xmlns:a16="http://schemas.microsoft.com/office/drawing/2014/main" val="20003"/>
                    </a:ext>
                  </a:extLst>
                </a:gridCol>
              </a:tblGrid>
              <a:tr h="370880">
                <a:tc>
                  <a:txBody>
                    <a:bodyPr/>
                    <a:lstStyle/>
                    <a:p>
                      <a:pPr algn="ctr"/>
                      <a:r>
                        <a:rPr lang="en-US" sz="1800" dirty="0" smtClean="0"/>
                        <a:t>Operations</a:t>
                      </a:r>
                      <a:endParaRPr lang="en-US" sz="1800" dirty="0"/>
                    </a:p>
                  </a:txBody>
                  <a:tcPr marT="45725" marB="45725"/>
                </a:tc>
                <a:tc>
                  <a:txBody>
                    <a:bodyPr/>
                    <a:lstStyle/>
                    <a:p>
                      <a:pPr algn="ctr"/>
                      <a:r>
                        <a:rPr lang="en-US" sz="1800" dirty="0" smtClean="0"/>
                        <a:t>IO/M</a:t>
                      </a:r>
                      <a:endParaRPr lang="en-US" sz="1800" dirty="0"/>
                    </a:p>
                  </a:txBody>
                  <a:tcPr marT="45725" marB="45725"/>
                </a:tc>
                <a:tc>
                  <a:txBody>
                    <a:bodyPr/>
                    <a:lstStyle/>
                    <a:p>
                      <a:pPr algn="ctr"/>
                      <a:r>
                        <a:rPr lang="en-US" sz="1800" dirty="0" smtClean="0"/>
                        <a:t>S</a:t>
                      </a:r>
                      <a:r>
                        <a:rPr lang="en-US" sz="1800" baseline="-25000" dirty="0" smtClean="0"/>
                        <a:t>1</a:t>
                      </a:r>
                      <a:endParaRPr lang="en-US" sz="1800" baseline="-25000" dirty="0"/>
                    </a:p>
                  </a:txBody>
                  <a:tcPr marT="45725" marB="45725"/>
                </a:tc>
                <a:tc>
                  <a:txBody>
                    <a:bodyPr/>
                    <a:lstStyle/>
                    <a:p>
                      <a:pPr algn="ctr"/>
                      <a:r>
                        <a:rPr lang="en-US" sz="1800" dirty="0" smtClean="0"/>
                        <a:t>S</a:t>
                      </a:r>
                      <a:r>
                        <a:rPr lang="en-US" sz="1800" baseline="-25000" dirty="0" smtClean="0"/>
                        <a:t>0</a:t>
                      </a:r>
                      <a:endParaRPr lang="en-US" sz="1800" baseline="-25000" dirty="0"/>
                    </a:p>
                  </a:txBody>
                  <a:tcPr marT="45725" marB="45725"/>
                </a:tc>
                <a:extLst>
                  <a:ext uri="{0D108BD9-81ED-4DB2-BD59-A6C34878D82A}">
                    <a16:rowId xmlns:a16="http://schemas.microsoft.com/office/drawing/2014/main" val="10000"/>
                  </a:ext>
                </a:extLst>
              </a:tr>
              <a:tr h="370880">
                <a:tc>
                  <a:txBody>
                    <a:bodyPr/>
                    <a:lstStyle/>
                    <a:p>
                      <a:r>
                        <a:rPr lang="en-US" sz="1800" dirty="0" smtClean="0"/>
                        <a:t>Opcode Fetch</a:t>
                      </a:r>
                      <a:endParaRPr lang="en-US" sz="1800" dirty="0"/>
                    </a:p>
                  </a:txBody>
                  <a:tcPr marT="45725" marB="45725"/>
                </a:tc>
                <a:tc>
                  <a:txBody>
                    <a:bodyPr/>
                    <a:lstStyle/>
                    <a:p>
                      <a:pPr algn="ctr"/>
                      <a:r>
                        <a:rPr lang="en-US" sz="1800" dirty="0" smtClean="0"/>
                        <a:t>0</a:t>
                      </a:r>
                      <a:endParaRPr lang="en-US" sz="1800" dirty="0"/>
                    </a:p>
                  </a:txBody>
                  <a:tcPr marT="45725" marB="45725"/>
                </a:tc>
                <a:tc>
                  <a:txBody>
                    <a:bodyPr/>
                    <a:lstStyle/>
                    <a:p>
                      <a:pPr algn="ctr"/>
                      <a:r>
                        <a:rPr lang="en-US" sz="1800" dirty="0" smtClean="0"/>
                        <a:t>1</a:t>
                      </a:r>
                      <a:endParaRPr lang="en-US" sz="1800" dirty="0"/>
                    </a:p>
                  </a:txBody>
                  <a:tcPr marT="45725" marB="45725"/>
                </a:tc>
                <a:tc>
                  <a:txBody>
                    <a:bodyPr/>
                    <a:lstStyle/>
                    <a:p>
                      <a:pPr algn="ctr"/>
                      <a:r>
                        <a:rPr lang="en-US" sz="1800" dirty="0" smtClean="0"/>
                        <a:t>1</a:t>
                      </a:r>
                      <a:endParaRPr lang="en-US" sz="1800" dirty="0"/>
                    </a:p>
                  </a:txBody>
                  <a:tcPr marT="45725" marB="45725"/>
                </a:tc>
                <a:extLst>
                  <a:ext uri="{0D108BD9-81ED-4DB2-BD59-A6C34878D82A}">
                    <a16:rowId xmlns:a16="http://schemas.microsoft.com/office/drawing/2014/main" val="10001"/>
                  </a:ext>
                </a:extLst>
              </a:tr>
              <a:tr h="370880">
                <a:tc>
                  <a:txBody>
                    <a:bodyPr/>
                    <a:lstStyle/>
                    <a:p>
                      <a:r>
                        <a:rPr lang="en-US" sz="1800" dirty="0" smtClean="0"/>
                        <a:t>Memory Read</a:t>
                      </a:r>
                      <a:endParaRPr lang="en-US" sz="1800" dirty="0"/>
                    </a:p>
                  </a:txBody>
                  <a:tcPr marT="45725" marB="45725"/>
                </a:tc>
                <a:tc>
                  <a:txBody>
                    <a:bodyPr/>
                    <a:lstStyle/>
                    <a:p>
                      <a:pPr algn="ctr"/>
                      <a:r>
                        <a:rPr lang="en-US" sz="1800" dirty="0" smtClean="0"/>
                        <a:t>0</a:t>
                      </a:r>
                      <a:endParaRPr lang="en-US" sz="1800" dirty="0"/>
                    </a:p>
                  </a:txBody>
                  <a:tcPr marT="45725" marB="45725"/>
                </a:tc>
                <a:tc>
                  <a:txBody>
                    <a:bodyPr/>
                    <a:lstStyle/>
                    <a:p>
                      <a:pPr algn="ctr"/>
                      <a:r>
                        <a:rPr lang="en-US" sz="1800" dirty="0" smtClean="0"/>
                        <a:t>1</a:t>
                      </a:r>
                      <a:endParaRPr lang="en-US" sz="1800" dirty="0"/>
                    </a:p>
                  </a:txBody>
                  <a:tcPr marT="45725" marB="45725"/>
                </a:tc>
                <a:tc>
                  <a:txBody>
                    <a:bodyPr/>
                    <a:lstStyle/>
                    <a:p>
                      <a:pPr algn="ctr"/>
                      <a:r>
                        <a:rPr lang="en-US" sz="1800" dirty="0" smtClean="0"/>
                        <a:t>0</a:t>
                      </a:r>
                      <a:endParaRPr lang="en-US" sz="1800" dirty="0"/>
                    </a:p>
                  </a:txBody>
                  <a:tcPr marT="45725" marB="45725"/>
                </a:tc>
                <a:extLst>
                  <a:ext uri="{0D108BD9-81ED-4DB2-BD59-A6C34878D82A}">
                    <a16:rowId xmlns:a16="http://schemas.microsoft.com/office/drawing/2014/main" val="10002"/>
                  </a:ext>
                </a:extLst>
              </a:tr>
              <a:tr h="370880">
                <a:tc>
                  <a:txBody>
                    <a:bodyPr/>
                    <a:lstStyle/>
                    <a:p>
                      <a:r>
                        <a:rPr lang="en-US" sz="1800" dirty="0" smtClean="0"/>
                        <a:t>Memory Write</a:t>
                      </a:r>
                      <a:endParaRPr lang="en-US" sz="1800" dirty="0"/>
                    </a:p>
                  </a:txBody>
                  <a:tcPr marT="45725" marB="45725"/>
                </a:tc>
                <a:tc>
                  <a:txBody>
                    <a:bodyPr/>
                    <a:lstStyle/>
                    <a:p>
                      <a:pPr algn="ctr"/>
                      <a:r>
                        <a:rPr lang="en-US" sz="1800" dirty="0" smtClean="0"/>
                        <a:t>0</a:t>
                      </a:r>
                      <a:endParaRPr lang="en-US" sz="1800" dirty="0"/>
                    </a:p>
                  </a:txBody>
                  <a:tcPr marT="45725" marB="45725"/>
                </a:tc>
                <a:tc>
                  <a:txBody>
                    <a:bodyPr/>
                    <a:lstStyle/>
                    <a:p>
                      <a:pPr algn="ctr"/>
                      <a:r>
                        <a:rPr lang="en-US" sz="1800" dirty="0" smtClean="0"/>
                        <a:t>0</a:t>
                      </a:r>
                      <a:endParaRPr lang="en-US" sz="1800" dirty="0"/>
                    </a:p>
                  </a:txBody>
                  <a:tcPr marT="45725" marB="45725"/>
                </a:tc>
                <a:tc>
                  <a:txBody>
                    <a:bodyPr/>
                    <a:lstStyle/>
                    <a:p>
                      <a:pPr algn="ctr"/>
                      <a:r>
                        <a:rPr lang="en-US" sz="1800" dirty="0" smtClean="0"/>
                        <a:t>1</a:t>
                      </a:r>
                      <a:endParaRPr lang="en-US" sz="1800" dirty="0"/>
                    </a:p>
                  </a:txBody>
                  <a:tcPr marT="45725" marB="45725"/>
                </a:tc>
                <a:extLst>
                  <a:ext uri="{0D108BD9-81ED-4DB2-BD59-A6C34878D82A}">
                    <a16:rowId xmlns:a16="http://schemas.microsoft.com/office/drawing/2014/main" val="10003"/>
                  </a:ext>
                </a:extLst>
              </a:tr>
              <a:tr h="370880">
                <a:tc>
                  <a:txBody>
                    <a:bodyPr/>
                    <a:lstStyle/>
                    <a:p>
                      <a:r>
                        <a:rPr lang="en-US" sz="1800" dirty="0" smtClean="0"/>
                        <a:t>I/O Read</a:t>
                      </a:r>
                      <a:endParaRPr lang="en-US" sz="1800" dirty="0"/>
                    </a:p>
                  </a:txBody>
                  <a:tcPr marT="45725" marB="45725"/>
                </a:tc>
                <a:tc>
                  <a:txBody>
                    <a:bodyPr/>
                    <a:lstStyle/>
                    <a:p>
                      <a:pPr algn="ctr"/>
                      <a:r>
                        <a:rPr lang="en-US" sz="1800" dirty="0" smtClean="0"/>
                        <a:t>1</a:t>
                      </a:r>
                      <a:endParaRPr lang="en-US" sz="1800" dirty="0"/>
                    </a:p>
                  </a:txBody>
                  <a:tcPr marT="45725" marB="45725"/>
                </a:tc>
                <a:tc>
                  <a:txBody>
                    <a:bodyPr/>
                    <a:lstStyle/>
                    <a:p>
                      <a:pPr algn="ctr"/>
                      <a:r>
                        <a:rPr lang="en-US" sz="1800" dirty="0" smtClean="0"/>
                        <a:t>1</a:t>
                      </a:r>
                      <a:endParaRPr lang="en-US" sz="1800" dirty="0"/>
                    </a:p>
                  </a:txBody>
                  <a:tcPr marT="45725" marB="45725"/>
                </a:tc>
                <a:tc>
                  <a:txBody>
                    <a:bodyPr/>
                    <a:lstStyle/>
                    <a:p>
                      <a:pPr algn="ctr"/>
                      <a:r>
                        <a:rPr lang="en-US" sz="1800" dirty="0" smtClean="0"/>
                        <a:t>0</a:t>
                      </a:r>
                      <a:endParaRPr lang="en-US" sz="1800" dirty="0"/>
                    </a:p>
                  </a:txBody>
                  <a:tcPr marT="45725" marB="45725"/>
                </a:tc>
                <a:extLst>
                  <a:ext uri="{0D108BD9-81ED-4DB2-BD59-A6C34878D82A}">
                    <a16:rowId xmlns:a16="http://schemas.microsoft.com/office/drawing/2014/main" val="10004"/>
                  </a:ext>
                </a:extLst>
              </a:tr>
              <a:tr h="370880">
                <a:tc>
                  <a:txBody>
                    <a:bodyPr/>
                    <a:lstStyle/>
                    <a:p>
                      <a:r>
                        <a:rPr lang="en-US" sz="1800" dirty="0" smtClean="0"/>
                        <a:t>I/O Write</a:t>
                      </a:r>
                      <a:endParaRPr lang="en-US" sz="1800" dirty="0"/>
                    </a:p>
                  </a:txBody>
                  <a:tcPr marT="45725" marB="45725"/>
                </a:tc>
                <a:tc>
                  <a:txBody>
                    <a:bodyPr/>
                    <a:lstStyle/>
                    <a:p>
                      <a:pPr algn="ctr"/>
                      <a:r>
                        <a:rPr lang="en-US" sz="1800" dirty="0" smtClean="0"/>
                        <a:t>1</a:t>
                      </a:r>
                      <a:endParaRPr lang="en-US" sz="1800" dirty="0"/>
                    </a:p>
                  </a:txBody>
                  <a:tcPr marT="45725" marB="45725"/>
                </a:tc>
                <a:tc>
                  <a:txBody>
                    <a:bodyPr/>
                    <a:lstStyle/>
                    <a:p>
                      <a:pPr algn="ctr"/>
                      <a:r>
                        <a:rPr lang="en-US" sz="1800" dirty="0" smtClean="0"/>
                        <a:t>0</a:t>
                      </a:r>
                      <a:endParaRPr lang="en-US" sz="1800" dirty="0"/>
                    </a:p>
                  </a:txBody>
                  <a:tcPr marT="45725" marB="45725"/>
                </a:tc>
                <a:tc>
                  <a:txBody>
                    <a:bodyPr/>
                    <a:lstStyle/>
                    <a:p>
                      <a:pPr algn="ctr"/>
                      <a:r>
                        <a:rPr lang="en-US" sz="1800" dirty="0" smtClean="0"/>
                        <a:t>1</a:t>
                      </a:r>
                      <a:endParaRPr lang="en-US" sz="1800" dirty="0"/>
                    </a:p>
                  </a:txBody>
                  <a:tcPr marT="45725" marB="45725"/>
                </a:tc>
                <a:extLst>
                  <a:ext uri="{0D108BD9-81ED-4DB2-BD59-A6C34878D82A}">
                    <a16:rowId xmlns:a16="http://schemas.microsoft.com/office/drawing/2014/main" val="10005"/>
                  </a:ext>
                </a:extLst>
              </a:tr>
              <a:tr h="370880">
                <a:tc>
                  <a:txBody>
                    <a:bodyPr/>
                    <a:lstStyle/>
                    <a:p>
                      <a:r>
                        <a:rPr lang="en-US" sz="1800" dirty="0" smtClean="0"/>
                        <a:t>Interrupt Ack.</a:t>
                      </a:r>
                      <a:endParaRPr lang="en-US" sz="1800" dirty="0"/>
                    </a:p>
                  </a:txBody>
                  <a:tcPr marT="45725" marB="45725"/>
                </a:tc>
                <a:tc>
                  <a:txBody>
                    <a:bodyPr/>
                    <a:lstStyle/>
                    <a:p>
                      <a:pPr algn="ctr"/>
                      <a:r>
                        <a:rPr lang="en-US" sz="1800" dirty="0" smtClean="0"/>
                        <a:t>1</a:t>
                      </a:r>
                      <a:endParaRPr lang="en-US" sz="1800" dirty="0"/>
                    </a:p>
                  </a:txBody>
                  <a:tcPr marT="45725" marB="45725"/>
                </a:tc>
                <a:tc>
                  <a:txBody>
                    <a:bodyPr/>
                    <a:lstStyle/>
                    <a:p>
                      <a:pPr algn="ctr"/>
                      <a:r>
                        <a:rPr lang="en-US" sz="1800" dirty="0" smtClean="0"/>
                        <a:t>1</a:t>
                      </a:r>
                      <a:endParaRPr lang="en-US" sz="1800" dirty="0"/>
                    </a:p>
                  </a:txBody>
                  <a:tcPr marT="45725" marB="45725"/>
                </a:tc>
                <a:tc>
                  <a:txBody>
                    <a:bodyPr/>
                    <a:lstStyle/>
                    <a:p>
                      <a:pPr algn="ctr"/>
                      <a:r>
                        <a:rPr lang="en-US" sz="1800" dirty="0" smtClean="0"/>
                        <a:t>1</a:t>
                      </a:r>
                      <a:endParaRPr lang="en-US" sz="1800" dirty="0"/>
                    </a:p>
                  </a:txBody>
                  <a:tcPr marT="45725" marB="45725"/>
                </a:tc>
                <a:extLst>
                  <a:ext uri="{0D108BD9-81ED-4DB2-BD59-A6C34878D82A}">
                    <a16:rowId xmlns:a16="http://schemas.microsoft.com/office/drawing/2014/main" val="10006"/>
                  </a:ext>
                </a:extLst>
              </a:tr>
              <a:tr h="370880">
                <a:tc>
                  <a:txBody>
                    <a:bodyPr/>
                    <a:lstStyle/>
                    <a:p>
                      <a:r>
                        <a:rPr lang="en-US" sz="1800" dirty="0" smtClean="0"/>
                        <a:t>Halt</a:t>
                      </a:r>
                      <a:endParaRPr lang="en-US" sz="1800" dirty="0"/>
                    </a:p>
                  </a:txBody>
                  <a:tcPr marT="45725" marB="45725"/>
                </a:tc>
                <a:tc>
                  <a:txBody>
                    <a:bodyPr/>
                    <a:lstStyle/>
                    <a:p>
                      <a:pPr algn="ctr"/>
                      <a:r>
                        <a:rPr lang="en-US" sz="1800" dirty="0" smtClean="0"/>
                        <a:t>High Impedance</a:t>
                      </a:r>
                      <a:endParaRPr lang="en-US" sz="1800" dirty="0"/>
                    </a:p>
                  </a:txBody>
                  <a:tcPr marT="45725" marB="45725"/>
                </a:tc>
                <a:tc>
                  <a:txBody>
                    <a:bodyPr/>
                    <a:lstStyle/>
                    <a:p>
                      <a:pPr algn="ctr"/>
                      <a:r>
                        <a:rPr lang="en-US" sz="1800" dirty="0" smtClean="0"/>
                        <a:t>0</a:t>
                      </a:r>
                      <a:endParaRPr lang="en-US" sz="1800" dirty="0"/>
                    </a:p>
                  </a:txBody>
                  <a:tcPr marT="45725" marB="45725"/>
                </a:tc>
                <a:tc>
                  <a:txBody>
                    <a:bodyPr/>
                    <a:lstStyle/>
                    <a:p>
                      <a:pPr algn="ctr"/>
                      <a:r>
                        <a:rPr lang="en-US" sz="1800" dirty="0" smtClean="0"/>
                        <a:t>0</a:t>
                      </a:r>
                      <a:endParaRPr lang="en-US" sz="1800" dirty="0"/>
                    </a:p>
                  </a:txBody>
                  <a:tcPr marT="45725" marB="45725"/>
                </a:tc>
                <a:extLst>
                  <a:ext uri="{0D108BD9-81ED-4DB2-BD59-A6C34878D82A}">
                    <a16:rowId xmlns:a16="http://schemas.microsoft.com/office/drawing/2014/main" val="10007"/>
                  </a:ext>
                </a:extLst>
              </a:tr>
            </a:tbl>
          </a:graphicData>
        </a:graphic>
      </p:graphicFrame>
      <p:cxnSp>
        <p:nvCxnSpPr>
          <p:cNvPr id="10" name="Straight Connector 9"/>
          <p:cNvCxnSpPr/>
          <p:nvPr/>
        </p:nvCxnSpPr>
        <p:spPr>
          <a:xfrm>
            <a:off x="7162800" y="381000"/>
            <a:ext cx="381000" cy="1588"/>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791200" y="2057400"/>
            <a:ext cx="228600" cy="158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Date Placeholder 11"/>
          <p:cNvSpPr>
            <a:spLocks noGrp="1"/>
          </p:cNvSpPr>
          <p:nvPr>
            <p:ph type="dt" sz="quarter" idx="10"/>
          </p:nvPr>
        </p:nvSpPr>
        <p:spPr/>
        <p:txBody>
          <a:bodyPr/>
          <a:lstStyle/>
          <a:p>
            <a:pPr>
              <a:defRPr/>
            </a:pPr>
            <a:fld id="{FF509975-A809-2A4A-A386-FCDC4788A220}" type="datetime1">
              <a:rPr lang="en-IN"/>
              <a:pPr>
                <a:defRPr/>
              </a:pPr>
              <a:t>29-10-2023</a:t>
            </a:fld>
            <a:endParaRPr lang="en-US"/>
          </a:p>
        </p:txBody>
      </p:sp>
    </p:spTree>
    <p:extLst>
      <p:ext uri="{BB962C8B-B14F-4D97-AF65-F5344CB8AC3E}">
        <p14:creationId xmlns:p14="http://schemas.microsoft.com/office/powerpoint/2010/main" val="386806384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6"/>
          <p:cNvSpPr>
            <a:spLocks noChangeArrowheads="1"/>
          </p:cNvSpPr>
          <p:nvPr/>
        </p:nvSpPr>
        <p:spPr bwMode="auto">
          <a:xfrm>
            <a:off x="1857323" y="6280150"/>
            <a:ext cx="8513869" cy="40011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ill Sans MT" panose="020B0502020104020203" pitchFamily="34" charset="0"/>
                <a:cs typeface="Arial" panose="020B0604020202020204" pitchFamily="34" charset="0"/>
              </a:defRPr>
            </a:lvl1pPr>
            <a:lvl2pPr marL="742950" indent="-285750">
              <a:defRPr>
                <a:solidFill>
                  <a:schemeClr val="tx1"/>
                </a:solidFill>
                <a:latin typeface="Gill Sans MT" panose="020B0502020104020203" pitchFamily="34" charset="0"/>
                <a:cs typeface="Arial" panose="020B0604020202020204" pitchFamily="34" charset="0"/>
              </a:defRPr>
            </a:lvl2pPr>
            <a:lvl3pPr marL="1143000" indent="-228600">
              <a:defRPr>
                <a:solidFill>
                  <a:schemeClr val="tx1"/>
                </a:solidFill>
                <a:latin typeface="Gill Sans MT" panose="020B0502020104020203" pitchFamily="34" charset="0"/>
                <a:cs typeface="Arial" panose="020B0604020202020204" pitchFamily="34" charset="0"/>
              </a:defRPr>
            </a:lvl3pPr>
            <a:lvl4pPr marL="1600200" indent="-228600">
              <a:defRPr>
                <a:solidFill>
                  <a:schemeClr val="tx1"/>
                </a:solidFill>
                <a:latin typeface="Gill Sans MT" panose="020B0502020104020203" pitchFamily="34" charset="0"/>
                <a:cs typeface="Arial" panose="020B0604020202020204" pitchFamily="34" charset="0"/>
              </a:defRPr>
            </a:lvl4pPr>
            <a:lvl5pPr marL="2057400" indent="-228600">
              <a:defRPr>
                <a:solidFill>
                  <a:schemeClr val="tx1"/>
                </a:solidFill>
                <a:latin typeface="Gill Sans MT" panose="020B0502020104020203"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cs typeface="Arial" panose="020B0604020202020204" pitchFamily="34" charset="0"/>
              </a:defRPr>
            </a:lvl9pPr>
          </a:lstStyle>
          <a:p>
            <a:pPr algn="ctr" eaLnBrk="1" hangingPunct="1"/>
            <a:r>
              <a:rPr lang="en-US" altLang="ar-IQ" sz="2000" b="1">
                <a:solidFill>
                  <a:srgbClr val="990033"/>
                </a:solidFill>
                <a:latin typeface="Arial" panose="020B0604020202020204" pitchFamily="34" charset="0"/>
              </a:rPr>
              <a:t>Figure 4: 8085 timing diagram for Opcode fetch cycle for </a:t>
            </a:r>
            <a:r>
              <a:rPr lang="en-US" altLang="ar-IQ" sz="2000" b="1">
                <a:solidFill>
                  <a:srgbClr val="990033"/>
                </a:solidFill>
              </a:rPr>
              <a:t>MOV C, A</a:t>
            </a:r>
            <a:r>
              <a:rPr lang="en-US" altLang="ar-IQ" sz="2000" b="1">
                <a:solidFill>
                  <a:srgbClr val="990033"/>
                </a:solidFill>
                <a:latin typeface="Arial" panose="020B0604020202020204" pitchFamily="34" charset="0"/>
              </a:rPr>
              <a:t> .</a:t>
            </a:r>
          </a:p>
        </p:txBody>
      </p:sp>
      <p:pic>
        <p:nvPicPr>
          <p:cNvPr id="21507" name="Picture 8"/>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728913" y="1341438"/>
            <a:ext cx="6896100" cy="4413250"/>
          </a:xfrm>
        </p:spPr>
      </p:pic>
      <p:sp>
        <p:nvSpPr>
          <p:cNvPr id="34826" name="Rectangle 10"/>
          <p:cNvSpPr>
            <a:spLocks noGrp="1" noChangeArrowheads="1"/>
          </p:cNvSpPr>
          <p:nvPr>
            <p:ph type="title"/>
          </p:nvPr>
        </p:nvSpPr>
        <p:spPr>
          <a:xfrm>
            <a:off x="3200400" y="333376"/>
            <a:ext cx="6477000" cy="873125"/>
          </a:xfrm>
          <a:effectLst>
            <a:outerShdw dist="35921" dir="2700000" algn="ctr" rotWithShape="0">
              <a:schemeClr val="bg2"/>
            </a:outerShdw>
          </a:effectLst>
        </p:spPr>
        <p:txBody>
          <a:bodyPr/>
          <a:lstStyle/>
          <a:p>
            <a:pPr>
              <a:defRPr/>
            </a:pPr>
            <a:r>
              <a:rPr lang="en-US" sz="2800" dirty="0">
                <a:solidFill>
                  <a:schemeClr val="tx2">
                    <a:satMod val="130000"/>
                  </a:schemeClr>
                </a:solidFill>
              </a:rPr>
              <a:t>MPU Communication and Bus Timing</a:t>
            </a:r>
          </a:p>
        </p:txBody>
      </p:sp>
    </p:spTree>
    <p:extLst>
      <p:ext uri="{BB962C8B-B14F-4D97-AF65-F5344CB8AC3E}">
        <p14:creationId xmlns:p14="http://schemas.microsoft.com/office/powerpoint/2010/main" val="211618003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2"/>
          <p:cNvSpPr>
            <a:spLocks noGrp="1"/>
          </p:cNvSpPr>
          <p:nvPr>
            <p:ph idx="1"/>
          </p:nvPr>
        </p:nvSpPr>
        <p:spPr>
          <a:xfrm>
            <a:off x="2590800" y="381000"/>
            <a:ext cx="7867650" cy="5867400"/>
          </a:xfrm>
        </p:spPr>
        <p:txBody>
          <a:bodyPr/>
          <a:lstStyle/>
          <a:p>
            <a:pPr eaLnBrk="1" hangingPunct="1">
              <a:buFont typeface="Wingdings 2" panose="05020102010507070707" pitchFamily="18" charset="2"/>
              <a:buNone/>
            </a:pPr>
            <a:r>
              <a:rPr lang="en-US" altLang="ar-IQ" b="1" smtClean="0">
                <a:ea typeface="Majalla UI"/>
              </a:rPr>
              <a:t>Memory Read: </a:t>
            </a:r>
            <a:r>
              <a:rPr lang="en-US" altLang="ar-IQ" smtClean="0">
                <a:ea typeface="Majalla UI"/>
              </a:rPr>
              <a:t> The flow of data from the memory to the microprocessor.</a:t>
            </a:r>
          </a:p>
          <a:p>
            <a:pPr eaLnBrk="1" hangingPunct="1">
              <a:buFont typeface="Wingdings 2" panose="05020102010507070707" pitchFamily="18" charset="2"/>
              <a:buNone/>
            </a:pPr>
            <a:r>
              <a:rPr lang="en-US" altLang="ar-IQ">
                <a:ea typeface="Majalla UI"/>
              </a:rPr>
              <a:t>Step 1(T1) : </a:t>
            </a:r>
            <a:r>
              <a:rPr lang="en-US" altLang="ar-IQ" sz="2400">
                <a:ea typeface="Majalla UI"/>
              </a:rPr>
              <a:t>microprocessor places the address on the address lines from program counter &amp; activates ALE signal to multiplex the low order address</a:t>
            </a:r>
            <a:r>
              <a:rPr lang="en-US" altLang="ar-IQ" smtClean="0">
                <a:ea typeface="Majalla UI"/>
              </a:rPr>
              <a:t>.</a:t>
            </a:r>
          </a:p>
          <a:p>
            <a:pPr eaLnBrk="1" hangingPunct="1">
              <a:buFont typeface="Wingdings 2" panose="05020102010507070707" pitchFamily="18" charset="2"/>
              <a:buNone/>
            </a:pPr>
            <a:r>
              <a:rPr lang="en-US" altLang="ar-IQ" sz="2400">
                <a:ea typeface="Majalla UI"/>
              </a:rPr>
              <a:t>It also sends status signals IO/M = 0, S</a:t>
            </a:r>
            <a:r>
              <a:rPr lang="en-US" altLang="ar-IQ" sz="2400" baseline="-25000">
                <a:ea typeface="Majalla UI"/>
              </a:rPr>
              <a:t>1</a:t>
            </a:r>
            <a:r>
              <a:rPr lang="en-US" altLang="ar-IQ" sz="2400">
                <a:ea typeface="Majalla UI"/>
              </a:rPr>
              <a:t>=1, S</a:t>
            </a:r>
            <a:r>
              <a:rPr lang="en-US" altLang="ar-IQ" sz="2400" baseline="-25000">
                <a:ea typeface="Majalla UI"/>
              </a:rPr>
              <a:t>0</a:t>
            </a:r>
            <a:r>
              <a:rPr lang="en-US" altLang="ar-IQ" sz="2400">
                <a:ea typeface="Majalla UI"/>
              </a:rPr>
              <a:t> =0 for memory read operation.</a:t>
            </a:r>
          </a:p>
          <a:p>
            <a:pPr eaLnBrk="1" hangingPunct="1">
              <a:buFont typeface="Wingdings 2" panose="05020102010507070707" pitchFamily="18" charset="2"/>
              <a:buNone/>
            </a:pPr>
            <a:r>
              <a:rPr lang="en-US" altLang="ar-IQ">
                <a:ea typeface="Majalla UI"/>
              </a:rPr>
              <a:t>Step 2 (T2) : SE</a:t>
            </a:r>
          </a:p>
          <a:p>
            <a:pPr eaLnBrk="1" hangingPunct="1">
              <a:buFont typeface="Wingdings 2" panose="05020102010507070707" pitchFamily="18" charset="2"/>
              <a:buNone/>
            </a:pPr>
            <a:endParaRPr lang="en-US" altLang="ar-IQ" smtClean="0">
              <a:ea typeface="Majalla UI"/>
            </a:endParaRPr>
          </a:p>
        </p:txBody>
      </p:sp>
      <p:cxnSp>
        <p:nvCxnSpPr>
          <p:cNvPr id="5" name="Straight Connector 4"/>
          <p:cNvCxnSpPr/>
          <p:nvPr/>
        </p:nvCxnSpPr>
        <p:spPr>
          <a:xfrm>
            <a:off x="6400800" y="2895600"/>
            <a:ext cx="304800"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72343134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8900" y="557214"/>
            <a:ext cx="7658100" cy="574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539456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8900" y="557214"/>
            <a:ext cx="7658100" cy="574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04334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5100" y="557214"/>
            <a:ext cx="7658100" cy="574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648065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8900" y="557214"/>
            <a:ext cx="7658100" cy="574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1054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5100" y="557214"/>
            <a:ext cx="7658100" cy="574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259177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6950" y="557214"/>
            <a:ext cx="7658100" cy="574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834767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5100" y="557214"/>
            <a:ext cx="7658100" cy="574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056430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8900" y="557214"/>
            <a:ext cx="7658100" cy="574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Box 1"/>
          <p:cNvSpPr txBox="1">
            <a:spLocks noChangeArrowheads="1"/>
          </p:cNvSpPr>
          <p:nvPr/>
        </p:nvSpPr>
        <p:spPr bwMode="auto">
          <a:xfrm>
            <a:off x="4419601" y="1295401"/>
            <a:ext cx="24431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cs typeface="Arial" panose="020B0604020202020204" pitchFamily="34" charset="0"/>
              </a:defRPr>
            </a:lvl1pPr>
            <a:lvl2pPr marL="742950" indent="-285750">
              <a:defRPr>
                <a:solidFill>
                  <a:schemeClr val="tx1"/>
                </a:solidFill>
                <a:latin typeface="Gill Sans MT" panose="020B0502020104020203" pitchFamily="34" charset="0"/>
                <a:cs typeface="Arial" panose="020B0604020202020204" pitchFamily="34" charset="0"/>
              </a:defRPr>
            </a:lvl2pPr>
            <a:lvl3pPr marL="1143000" indent="-228600">
              <a:defRPr>
                <a:solidFill>
                  <a:schemeClr val="tx1"/>
                </a:solidFill>
                <a:latin typeface="Gill Sans MT" panose="020B0502020104020203" pitchFamily="34" charset="0"/>
                <a:cs typeface="Arial" panose="020B0604020202020204" pitchFamily="34" charset="0"/>
              </a:defRPr>
            </a:lvl3pPr>
            <a:lvl4pPr marL="1600200" indent="-228600">
              <a:defRPr>
                <a:solidFill>
                  <a:schemeClr val="tx1"/>
                </a:solidFill>
                <a:latin typeface="Gill Sans MT" panose="020B0502020104020203" pitchFamily="34" charset="0"/>
                <a:cs typeface="Arial" panose="020B0604020202020204" pitchFamily="34" charset="0"/>
              </a:defRPr>
            </a:lvl4pPr>
            <a:lvl5pPr marL="2057400" indent="-228600">
              <a:defRPr>
                <a:solidFill>
                  <a:schemeClr val="tx1"/>
                </a:solidFill>
                <a:latin typeface="Gill Sans MT" panose="020B0502020104020203"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cs typeface="Arial" panose="020B0604020202020204" pitchFamily="34" charset="0"/>
              </a:defRPr>
            </a:lvl9pPr>
          </a:lstStyle>
          <a:p>
            <a:pPr eaLnBrk="1" hangingPunct="1"/>
            <a:r>
              <a:rPr lang="en-US" altLang="ar-IQ" sz="2400"/>
              <a:t>LXI H, Data</a:t>
            </a:r>
          </a:p>
        </p:txBody>
      </p:sp>
    </p:spTree>
    <p:extLst>
      <p:ext uri="{BB962C8B-B14F-4D97-AF65-F5344CB8AC3E}">
        <p14:creationId xmlns:p14="http://schemas.microsoft.com/office/powerpoint/2010/main" val="77749516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8900" y="557214"/>
            <a:ext cx="7658100" cy="574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56664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8900" y="557214"/>
            <a:ext cx="7658100" cy="574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757177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8900" y="557214"/>
            <a:ext cx="7658100" cy="574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062782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8900" y="557214"/>
            <a:ext cx="7658100" cy="574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080308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5100" y="557214"/>
            <a:ext cx="7658100" cy="574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495095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8900" y="557214"/>
            <a:ext cx="7658100" cy="574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885964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8900" y="557214"/>
            <a:ext cx="7658100" cy="574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49786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838200"/>
            <a:ext cx="6019800"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0"/>
            <a:ext cx="2286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000263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304800"/>
            <a:ext cx="76962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853149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2726" y="228601"/>
            <a:ext cx="7000875"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2466976"/>
            <a:ext cx="6781800" cy="416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758009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130</TotalTime>
  <Words>3456</Words>
  <Application>Microsoft Office PowerPoint</Application>
  <PresentationFormat>Widescreen</PresentationFormat>
  <Paragraphs>353</Paragraphs>
  <Slides>74</Slides>
  <Notes>2</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74</vt:i4>
      </vt:variant>
    </vt:vector>
  </HeadingPairs>
  <TitlesOfParts>
    <vt:vector size="89" baseType="lpstr">
      <vt:lpstr>ＭＳ Ｐゴシック</vt:lpstr>
      <vt:lpstr>Arial</vt:lpstr>
      <vt:lpstr>Arial Black</vt:lpstr>
      <vt:lpstr>Calibri</vt:lpstr>
      <vt:lpstr>Calibri Light</vt:lpstr>
      <vt:lpstr>Constantia</vt:lpstr>
      <vt:lpstr>Georgia</vt:lpstr>
      <vt:lpstr>Gill Sans MT</vt:lpstr>
      <vt:lpstr>Helvetica</vt:lpstr>
      <vt:lpstr>Majalla UI</vt:lpstr>
      <vt:lpstr>Times New Roman</vt:lpstr>
      <vt:lpstr>Wingdings</vt:lpstr>
      <vt:lpstr>Wingdings 2</vt:lpstr>
      <vt:lpstr>Office Theme</vt:lpstr>
      <vt:lpstr>1_Office Theme</vt:lpstr>
      <vt:lpstr>معمارية المعالجات الدقيقة    2023-2024</vt:lpstr>
      <vt:lpstr>General architecture of digital computer and review of 8085 μp</vt:lpstr>
      <vt:lpstr>Computer architecture</vt:lpstr>
      <vt:lpstr>Computer architecture</vt:lpstr>
      <vt:lpstr>Types of Computer Architecture </vt:lpstr>
      <vt:lpstr>Von-Neumann Architecture (Neumann Model or Princeton Architecture) </vt:lpstr>
      <vt:lpstr>Harvard Architecture </vt:lpstr>
      <vt:lpstr>Instruction Set Architecture </vt:lpstr>
      <vt:lpstr>Micro-architecture </vt:lpstr>
      <vt:lpstr>System Design </vt:lpstr>
      <vt:lpstr>Difference between Computer Architecture and Computer Organization: </vt:lpstr>
      <vt:lpstr>Difference between Computer Architecture and Computer Organization: </vt:lpstr>
      <vt:lpstr>Five stages of RISC pipeline </vt:lpstr>
      <vt:lpstr>Units , 8085 microprocessor</vt:lpstr>
      <vt:lpstr>PowerPoint Presentation</vt:lpstr>
      <vt:lpstr>The 8085 Architecture</vt:lpstr>
      <vt:lpstr>8085  INTRODUCTION</vt:lpstr>
      <vt:lpstr>8085 INTRODUCTION</vt:lpstr>
      <vt:lpstr>The 8085 busses</vt:lpstr>
      <vt:lpstr>The 8085 busses</vt:lpstr>
      <vt:lpstr>Operation Types in a Microprocessor</vt:lpstr>
      <vt:lpstr>Microprocessor-Initiated Operations</vt:lpstr>
      <vt:lpstr>Internal Data Operations</vt:lpstr>
      <vt:lpstr>Externally-Initiated Operations</vt:lpstr>
      <vt:lpstr>Externally-Initiated Operations</vt:lpstr>
      <vt:lpstr>The Internal Architecture of the 8085 CPU</vt:lpstr>
      <vt:lpstr>The Internal Architecture</vt:lpstr>
      <vt:lpstr>The Internal Architecture</vt:lpstr>
      <vt:lpstr>The Internal Architecture</vt:lpstr>
      <vt:lpstr>PowerPoint Presentation</vt:lpstr>
      <vt:lpstr>Adding Two 8-bit Numbers Write a program to add data at 3005H &amp; 3006H memory location and store the result at 3007H memory location.</vt:lpstr>
      <vt:lpstr>PowerPoint Presentation</vt:lpstr>
      <vt:lpstr>    A000h   MOV …..        …..     </vt:lpstr>
      <vt:lpstr> A000h        MOV …..        …..     </vt:lpstr>
      <vt:lpstr>Summary  microprocessor 8085</vt:lpstr>
      <vt:lpstr>Pin configuration of 8085 μp.</vt:lpstr>
      <vt:lpstr>1. Address bus</vt:lpstr>
      <vt:lpstr>2. Data bus</vt:lpstr>
      <vt:lpstr>4. Control signal and Status signal</vt:lpstr>
      <vt:lpstr>PowerPoint Presentation</vt:lpstr>
      <vt:lpstr>5. Serial I/O ports</vt:lpstr>
      <vt:lpstr>6. Externally initiated signal</vt:lpstr>
      <vt:lpstr>6. Externally initiated signal</vt:lpstr>
      <vt:lpstr>6. Externally initiated signal</vt:lpstr>
      <vt:lpstr>PowerPoint Presentation</vt:lpstr>
      <vt:lpstr>Instruction cycle</vt:lpstr>
      <vt:lpstr>PowerPoint Presentation</vt:lpstr>
      <vt:lpstr>Machine cycle</vt:lpstr>
      <vt:lpstr>T - states</vt:lpstr>
      <vt:lpstr>MPU Communication and Bus Timing</vt:lpstr>
      <vt:lpstr>MPU Communication and Bus Timing</vt:lpstr>
      <vt:lpstr>MPU Communication and Bus Timing</vt:lpstr>
      <vt:lpstr>S0 and S1 Pin 29 (Output) and Pin 33 (Output)</vt:lpstr>
      <vt:lpstr>Table Showing IO/M, S0, S1 and Corresponding Operations</vt:lpstr>
      <vt:lpstr>MPU Communication and Bus Timing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Architecture of Digital Computer</dc:title>
  <dc:creator>yahya hussein</dc:creator>
  <cp:lastModifiedBy>Maher</cp:lastModifiedBy>
  <cp:revision>36</cp:revision>
  <dcterms:created xsi:type="dcterms:W3CDTF">2023-10-06T18:27:22Z</dcterms:created>
  <dcterms:modified xsi:type="dcterms:W3CDTF">2023-10-29T03:55:37Z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2018-10-02T00:00:00Z</vt:filetime>
  </property>
  <property fmtid="{D5CDD505-2E9C-101B-9397-08002B2CF9AE}" pid="3" name="Creator">
    <vt:lpwstr>Microsoft® Office PowerPoint® 2007</vt:lpwstr>
  </property>
  <property fmtid="{D5CDD505-2E9C-101B-9397-08002B2CF9AE}" pid="4" name="LastSaved">
    <vt:filetime>2023-10-06T00:00:00Z</vt:filetime>
  </property>
  <property fmtid="{D5CDD505-2E9C-101B-9397-08002B2CF9AE}" pid="5" name="Producer">
    <vt:lpwstr>Microsoft® Office PowerPoint® 2007</vt:lpwstr>
  </property>
</Properties>
</file>