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91" r:id="rId3"/>
    <p:sldId id="293" r:id="rId4"/>
    <p:sldId id="295" r:id="rId5"/>
    <p:sldId id="272" r:id="rId6"/>
    <p:sldId id="273" r:id="rId7"/>
    <p:sldId id="274" r:id="rId8"/>
    <p:sldId id="275" r:id="rId9"/>
    <p:sldId id="276" r:id="rId10"/>
    <p:sldId id="277" r:id="rId11"/>
    <p:sldId id="288" r:id="rId12"/>
    <p:sldId id="289" r:id="rId13"/>
    <p:sldId id="290" r:id="rId14"/>
    <p:sldId id="306" r:id="rId15"/>
    <p:sldId id="308" r:id="rId16"/>
    <p:sldId id="31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5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A6D2C-31C8-7D41-0D3E-13F4F2C03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6A6625-7B9F-E77A-50FA-46CAA016F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FE874-65BA-F395-29C6-ECD8C2108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38B8B-580B-B661-B5DD-2C2C3BC0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71BC1-654C-F812-7FA4-F60993FC9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68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8F77B-8999-BF95-E052-74632601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F088B-C433-77C1-DF49-263587CFE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57D1D-7C49-32B7-9E9E-1C7BDD16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779B9-FCA2-98B9-A7FE-D253B593F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38EB5-543E-E63B-440C-61B2E84DB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86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A856F-A031-E7A0-4EDC-A490F73DF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71612-C61F-65B4-64DF-DA3982424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F6671-454F-AC5B-E68B-5657CCA08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B5CD4-AD02-184E-12C1-8F65783AD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B5F8F-A709-E875-6505-31758193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341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89A52-7DD5-E6AC-BDB0-DFE2B82C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D3909-1280-A9F2-ECA3-EBCB9DAAD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6BB10E-F710-EC82-DAFD-E7D0507E9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43B3A-1F10-8E2E-8C62-03D9EC8FA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B0983-7A23-6A6B-C210-0373E6345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46A97-8CAA-1883-80C5-333163750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78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A261B-5668-1CBD-4CC3-70ECA956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BBE39-C57B-4F62-EC93-1F426D8F1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7104E-9ACA-0E30-7635-139191B25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868D03-CD5F-A035-0C58-5823E70B8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EA23D9-15EE-EE3C-6EAE-50184A7C8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1F140B-38B6-5064-216E-044B314F9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C5BADD-0372-976C-C406-CC0B776FB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21280B-C7DB-4718-57CC-20A68C76D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1840D-BA04-7003-ED89-8A44D75F8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B7FD5-E580-48F4-F34E-B5D4024EA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22AA7F-F6CB-0175-0AE3-56E29B28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968FD-C152-7C4F-8B17-B5B29BE20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3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E38EEE-8245-F2F3-5F89-51A5945B0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8A4AC7-D29B-04DB-8F64-3F4EBAC2F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CA16B-9160-3C9C-321E-C3F567CA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42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CF6B6-F83E-93EA-E381-677C62A6A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839FE-77F6-F6CD-511E-7CA97993A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6AA13-43CF-B843-F56E-0444D2B6C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94308-72F0-2C4C-3C2B-475D69E14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2E3A9-B0C6-913D-3E0D-639B1661F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7D721-5FD8-8651-32A1-26E7CF59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4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D5AB-DD19-4595-681B-217444B94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789A3F-F962-F2D2-C46A-329EFDDE2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90603-085F-AB66-D3EC-314F73096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3AD9E-1287-A4DD-1775-80528B39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3F004-0949-36ED-7956-A098B41D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59B72-7EEF-51F8-1A85-D14195C30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4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33E3C-E8D8-D4A0-2843-CFEEF866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7AB18B-92E0-E5C9-2C2F-7A81052394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9F628-CB2C-7A1D-EA9F-0D96AD9F3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0A459-8E29-A537-4C8A-E88AA3BB8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3F630-5A4C-9B77-28D8-11E6E2E13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6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3EF510-F01F-A42D-2DC1-3F425156C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FF95FF-19CB-7241-2C6F-CA384E233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9B53D-397F-702F-2F3A-40FF6F999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C8DAA-771F-5AA4-FA19-5521B2386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EB4A1-3562-8C2B-0A65-1D54B6AD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6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CFF532-6482-6A70-A88F-9477EC3CF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EE98A-B710-DAE3-30A3-6064EC88D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954EF-C740-E470-7513-802E0AAB2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F785A-120B-42F4-8CD8-1435F4274402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9DDFE-051D-A487-EED3-C399BD7A7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FB078-C4B9-893D-273F-86B04F74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C740A-15C0-470E-988A-64B33B363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4E15C-CEE7-4A7C-8191-F82C7FE6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60771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        </a:t>
            </a:r>
            <a:r>
              <a:rPr lang="en-US" sz="6600" b="1" dirty="0">
                <a:solidFill>
                  <a:srgbClr val="FF0000"/>
                </a:solidFill>
                <a:latin typeface="Bahnschrift SemiLight Condensed" panose="020B0502040204020203" pitchFamily="34" charset="0"/>
              </a:rPr>
              <a:t>O F  Link - power Budget</a:t>
            </a:r>
            <a:endParaRPr lang="ar-IQ" sz="6600" b="1" dirty="0">
              <a:solidFill>
                <a:srgbClr val="FF0000"/>
              </a:solidFill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56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F528-2749-C057-5173-407E822CB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61999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OF Link power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59C24-03C8-EDF2-1F2A-D57965C8F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9429"/>
            <a:ext cx="10515600" cy="5487534"/>
          </a:xfrm>
        </p:spPr>
        <p:txBody>
          <a:bodyPr/>
          <a:lstStyle/>
          <a:p>
            <a:r>
              <a:rPr lang="en-US" dirty="0"/>
              <a:t>For optimizing link power budget, an optical power loss </a:t>
            </a:r>
            <a:r>
              <a:rPr lang="en-US" u="sng" dirty="0">
                <a:solidFill>
                  <a:srgbClr val="7030A0"/>
                </a:solidFill>
              </a:rPr>
              <a:t>Model</a:t>
            </a:r>
            <a:r>
              <a:rPr lang="en-US" dirty="0"/>
              <a:t> is to be studied as shown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714AF58-50BA-1041-5AB7-348B9E17C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1" y="1698444"/>
            <a:ext cx="10515600" cy="489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09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5F14E-42D7-D512-8A23-5C38A5CA0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continue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51F9-30E6-0782-966E-ADC90B0DC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7486"/>
            <a:ext cx="10515600" cy="5429477"/>
          </a:xfrm>
        </p:spPr>
        <p:txBody>
          <a:bodyPr/>
          <a:lstStyle/>
          <a:p>
            <a:r>
              <a:rPr lang="en-US" dirty="0"/>
              <a:t>Where: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>
                <a:solidFill>
                  <a:srgbClr val="7030A0"/>
                </a:solidFill>
              </a:rPr>
              <a:t>lc </a:t>
            </a:r>
            <a:r>
              <a:rPr lang="en-US" dirty="0"/>
              <a:t>   is the losses occurs on connector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 lsc</a:t>
            </a:r>
            <a:r>
              <a:rPr lang="en-US" dirty="0"/>
              <a:t>  is the losses occurs on splices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>
                <a:solidFill>
                  <a:srgbClr val="7030A0"/>
                </a:solidFill>
                <a:latin typeface="Franklin Gothic Book" panose="020B0503020102020204" pitchFamily="34" charset="0"/>
              </a:rPr>
              <a:t>ᾲf </a:t>
            </a:r>
            <a:r>
              <a:rPr lang="en-US" dirty="0">
                <a:latin typeface="Franklin Gothic Book" panose="020B0503020102020204" pitchFamily="34" charset="0"/>
              </a:rPr>
              <a:t> is the losses through the OF cable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E8E74F-BC1E-7B76-CD0E-D6ECB661C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3" y="3062513"/>
            <a:ext cx="11038114" cy="359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28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40CFB-64B4-120D-5F3D-F6CFCABAC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732970"/>
          </a:xfrm>
        </p:spPr>
        <p:txBody>
          <a:bodyPr/>
          <a:lstStyle/>
          <a:p>
            <a:r>
              <a:rPr lang="en-US" b="1" u="sng" dirty="0"/>
              <a:t>Power budget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922C3-7C52-CC8D-1DE5-052568786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6170"/>
            <a:ext cx="10515600" cy="555171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dirty="0"/>
              <a:t>    </a:t>
            </a:r>
            <a:r>
              <a:rPr lang="en-US" sz="9600" b="1" dirty="0">
                <a:solidFill>
                  <a:srgbClr val="7030A0"/>
                </a:solidFill>
              </a:rPr>
              <a:t>1</a:t>
            </a:r>
            <a:r>
              <a:rPr lang="en-US" sz="8000" dirty="0"/>
              <a:t>. </a:t>
            </a:r>
            <a:r>
              <a:rPr lang="en-US" sz="9600" b="1" dirty="0">
                <a:solidFill>
                  <a:srgbClr val="7030A0"/>
                </a:solidFill>
              </a:rPr>
              <a:t>Calculating total actual optical link losses  Pt by:</a:t>
            </a:r>
          </a:p>
          <a:p>
            <a:pPr marL="0" indent="0">
              <a:buNone/>
            </a:pPr>
            <a:endParaRPr lang="en-US" sz="80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r>
              <a:rPr lang="en-US" sz="8000" dirty="0"/>
              <a:t>2</a:t>
            </a:r>
            <a:r>
              <a:rPr lang="en-US" sz="6000" dirty="0"/>
              <a:t>. </a:t>
            </a:r>
            <a:r>
              <a:rPr lang="en-US" sz="8000" b="1" dirty="0"/>
              <a:t>calculating allowable losses by:</a:t>
            </a: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Allowed losses = transmitted power – Sensitive power(received power)</a:t>
            </a: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r>
              <a:rPr lang="en-US" sz="8000" b="1" dirty="0"/>
              <a:t> 3. If the total optical losses </a:t>
            </a:r>
            <a:r>
              <a:rPr lang="en-US" sz="11200" b="1" dirty="0"/>
              <a:t>P</a:t>
            </a:r>
            <a:r>
              <a:rPr lang="en-US" sz="8000" b="1" dirty="0"/>
              <a:t>T </a:t>
            </a:r>
            <a:r>
              <a:rPr lang="en-US" sz="9600" b="1" dirty="0">
                <a:solidFill>
                  <a:srgbClr val="FF0000"/>
                </a:solidFill>
              </a:rPr>
              <a:t>less</a:t>
            </a:r>
            <a:r>
              <a:rPr lang="en-US" sz="8000" b="1" dirty="0"/>
              <a:t> than the allowed losses, the system function </a:t>
            </a:r>
            <a:r>
              <a:rPr lang="en-US" sz="9600" b="1" dirty="0">
                <a:solidFill>
                  <a:srgbClr val="FF0000"/>
                </a:solidFill>
              </a:rPr>
              <a:t>well</a:t>
            </a:r>
          </a:p>
          <a:p>
            <a:pPr marL="0" indent="0">
              <a:buNone/>
            </a:pPr>
            <a:r>
              <a:rPr lang="en-US" sz="8000" b="1" dirty="0"/>
              <a:t>     If Not the system function </a:t>
            </a:r>
            <a:r>
              <a:rPr lang="en-US" sz="9600" b="1" dirty="0">
                <a:solidFill>
                  <a:srgbClr val="FF0000"/>
                </a:solidFill>
              </a:rPr>
              <a:t>Bad</a:t>
            </a:r>
            <a:endParaRPr lang="en-US" sz="8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8000" b="1" dirty="0"/>
              <a:t>    </a:t>
            </a:r>
          </a:p>
          <a:p>
            <a:pPr marL="0" indent="0">
              <a:buNone/>
            </a:pPr>
            <a:r>
              <a:rPr lang="en-US" sz="8000" dirty="0"/>
              <a:t>     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6E8EB-320A-F5E5-92DA-C2E9BC17C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770" y="1638284"/>
            <a:ext cx="7191830" cy="216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31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4DD14-F3A7-441B-91BE-070D4C689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Examples </a:t>
            </a:r>
            <a:endParaRPr lang="ar-IQ" b="1" u="sng" dirty="0">
              <a:solidFill>
                <a:srgbClr val="FF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58F841-CD90-4789-B31F-C74AB2D67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681038"/>
            <a:ext cx="10163629" cy="5495925"/>
          </a:xfrm>
        </p:spPr>
      </p:pic>
    </p:spTree>
    <p:extLst>
      <p:ext uri="{BB962C8B-B14F-4D97-AF65-F5344CB8AC3E}">
        <p14:creationId xmlns:p14="http://schemas.microsoft.com/office/powerpoint/2010/main" val="3558291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63E9-2EE7-46F6-944E-0159D52A9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37028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continue</a:t>
            </a:r>
            <a:endParaRPr lang="ar-IQ" b="1" i="1" u="sn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1000FA-E151-41ED-9C2B-3F460ECC3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9689" y="537029"/>
            <a:ext cx="10072915" cy="5640388"/>
          </a:xfrm>
        </p:spPr>
      </p:pic>
    </p:spTree>
    <p:extLst>
      <p:ext uri="{BB962C8B-B14F-4D97-AF65-F5344CB8AC3E}">
        <p14:creationId xmlns:p14="http://schemas.microsoft.com/office/powerpoint/2010/main" val="306222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20529-F99E-475D-88D5-D7CD9E526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597"/>
            <a:ext cx="12192000" cy="555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06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963F5B-D825-47DE-9180-38F110FBF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013" y="283029"/>
            <a:ext cx="10389643" cy="657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0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884D63-5CDE-456D-A6E0-C0D50271E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48" y="0"/>
            <a:ext cx="10372304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60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11F212-75D9-4C56-8B14-638CA5219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0" y="1215165"/>
            <a:ext cx="11633201" cy="442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35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0B437-A35E-4DD8-B968-A31151E1A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910" y="368489"/>
            <a:ext cx="10515600" cy="42308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u="sng" dirty="0">
                <a:solidFill>
                  <a:srgbClr val="0070C0"/>
                </a:solidFill>
              </a:rPr>
              <a:t>More examples </a:t>
            </a:r>
            <a:endParaRPr lang="ar-IQ" b="1" u="sng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7B1D6-A5E5-42C6-BCAB-0231B3574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9934"/>
            <a:ext cx="10515600" cy="5167029"/>
          </a:xfrm>
        </p:spPr>
        <p:txBody>
          <a:bodyPr>
            <a:normAutofit fontScale="92500" lnSpcReduction="10000"/>
          </a:bodyPr>
          <a:lstStyle/>
          <a:p>
            <a:pPr marL="0" marR="0" algn="l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Optical communication – Examples-</a:t>
            </a:r>
          </a:p>
          <a:p>
            <a:pPr marL="0" marR="0" algn="l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 1</a:t>
            </a:r>
            <a:endParaRPr lang="en-US" sz="2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Optical transmitter has an O/P power of 0.1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mW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connected to an                         optical cable of 0.5 Km length.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cable has following properties: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Attenuation factor = 6 dB / Km,     NA =0.25,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has two connectors of 2 dB per connector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receiver has minimum acceptable power(sensitivity) of –35dBm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The allowed margin is 4 dB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</a:t>
            </a:r>
            <a:r>
              <a:rPr lang="en-US" sz="32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 for power budget of the system.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975040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675CD-8EA6-41B9-BF0F-B326AD9BF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Continue</a:t>
            </a:r>
            <a:r>
              <a:rPr lang="en-US" dirty="0"/>
              <a:t> </a:t>
            </a:r>
            <a:endParaRPr lang="ar-IQ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8D893-1818-41F8-AC7A-D503D76F0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5495926"/>
          </a:xfrm>
        </p:spPr>
        <p:txBody>
          <a:bodyPr>
            <a:normAutofit fontScale="77500" lnSpcReduction="20000"/>
          </a:bodyPr>
          <a:lstStyle/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Solution: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Cable losses = 6 x 0.5 = 3 dB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Connector losses = 2x2 = 4 dB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Coupling losses = -10 Log (NA)</a:t>
            </a:r>
            <a:r>
              <a:rPr lang="en-US" sz="2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- 10 Log(0.25 )</a:t>
            </a:r>
            <a:r>
              <a:rPr lang="en-US" sz="2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12 dB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Total actual losses = 3+4+12 +4 = 23 dB</a:t>
            </a: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Transmitted power in dB= 10 Log( 0.1 x10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-3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=10 Log(10 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-4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= - 40 dB</a:t>
            </a:r>
            <a:endParaRPr lang="en-US" sz="2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The minimum received power is given = -35 dBm 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33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Allowed losses = transmitted power – Sensitive power(received power)</a:t>
            </a: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Now we have some quantity in dB and other in dBm, to solve this problem, we have to be able to convert dB to dBm or vice versa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23043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6F789-2970-47BD-ABAC-FBE4AB06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8047"/>
          </a:xfrm>
        </p:spPr>
        <p:txBody>
          <a:bodyPr/>
          <a:lstStyle/>
          <a:p>
            <a:r>
              <a:rPr lang="en-US" b="1" i="1" u="sng" dirty="0"/>
              <a:t>continue</a:t>
            </a:r>
            <a:endParaRPr lang="ar-IQ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254FB-74D4-4199-A3AB-430437261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8048"/>
            <a:ext cx="10515600" cy="5248915"/>
          </a:xfrm>
        </p:spPr>
        <p:txBody>
          <a:bodyPr>
            <a:normAutofit fontScale="92500" lnSpcReduction="20000"/>
          </a:bodyPr>
          <a:lstStyle/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dB = 10 Log (power in w) </a:t>
            </a: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dBm = 10 Log (power in mw) =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= 10 log (power Pw x1000)  = 10 log(Pw) +10 log 1000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US" sz="2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dBm    = dB + 30               and  </a:t>
            </a: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dB        = dBm -30 </a:t>
            </a:r>
            <a:endParaRPr lang="en-US" sz="20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Then minimum received (sensitive ) power in dB</a:t>
            </a: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= - 35 dBm – 30 = - 65 dB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Allowed losses = -40 – (-65) =   25 dB</a:t>
            </a: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Since actual losses is less than allowed one, the system </a:t>
            </a:r>
          </a:p>
          <a:p>
            <a:pPr marL="0" marR="0" indent="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 running O.K.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924875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7A1A-70ED-52A0-F6AC-E46929790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95085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E27EF5-23F8-58A2-652C-A1C6362CF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735" y="682625"/>
            <a:ext cx="10104529" cy="5494338"/>
          </a:xfrm>
        </p:spPr>
      </p:pic>
    </p:spTree>
    <p:extLst>
      <p:ext uri="{BB962C8B-B14F-4D97-AF65-F5344CB8AC3E}">
        <p14:creationId xmlns:p14="http://schemas.microsoft.com/office/powerpoint/2010/main" val="3543558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9F0D5-4D27-B3E9-F390-31C8CFEF7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3770"/>
          </a:xfrm>
        </p:spPr>
        <p:txBody>
          <a:bodyPr/>
          <a:lstStyle/>
          <a:p>
            <a:r>
              <a:rPr lang="en-US" dirty="0"/>
              <a:t>solution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793BE4-222A-B625-15CB-C2C6638F3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200" y="835025"/>
            <a:ext cx="10388600" cy="5892346"/>
          </a:xfrm>
        </p:spPr>
      </p:pic>
    </p:spTree>
    <p:extLst>
      <p:ext uri="{BB962C8B-B14F-4D97-AF65-F5344CB8AC3E}">
        <p14:creationId xmlns:p14="http://schemas.microsoft.com/office/powerpoint/2010/main" val="1746362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B099A8-A71F-C88E-9B5D-B5C0561A9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28" y="337814"/>
            <a:ext cx="11371943" cy="618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67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457</Words>
  <Application>Microsoft Office PowerPoint</Application>
  <PresentationFormat>Widescreen</PresentationFormat>
  <Paragraphs>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Bahnschrift SemiLight Condensed</vt:lpstr>
      <vt:lpstr>Calibri</vt:lpstr>
      <vt:lpstr>Calibri Light</vt:lpstr>
      <vt:lpstr>Franklin Gothic Book</vt:lpstr>
      <vt:lpstr>Office Theme</vt:lpstr>
      <vt:lpstr>        O F  Link - power Budget</vt:lpstr>
      <vt:lpstr>OF Link power Budget</vt:lpstr>
      <vt:lpstr>continue</vt:lpstr>
      <vt:lpstr>Power budget procedure</vt:lpstr>
      <vt:lpstr>Examples </vt:lpstr>
      <vt:lpstr>continue</vt:lpstr>
      <vt:lpstr>PowerPoint Presentation</vt:lpstr>
      <vt:lpstr>PowerPoint Presentation</vt:lpstr>
      <vt:lpstr>PowerPoint Presentation</vt:lpstr>
      <vt:lpstr>PowerPoint Presentation</vt:lpstr>
      <vt:lpstr> More examples </vt:lpstr>
      <vt:lpstr>Continue </vt:lpstr>
      <vt:lpstr>continue</vt:lpstr>
      <vt:lpstr>Example</vt:lpstr>
      <vt:lpstr>solution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windows 11</dc:creator>
  <cp:lastModifiedBy>windows 11</cp:lastModifiedBy>
  <cp:revision>1</cp:revision>
  <dcterms:created xsi:type="dcterms:W3CDTF">2025-03-18T07:09:05Z</dcterms:created>
  <dcterms:modified xsi:type="dcterms:W3CDTF">2025-03-18T07:10:38Z</dcterms:modified>
</cp:coreProperties>
</file>