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5" r:id="rId6"/>
    <p:sldId id="260" r:id="rId7"/>
    <p:sldId id="261" r:id="rId8"/>
    <p:sldId id="262" r:id="rId9"/>
    <p:sldId id="274" r:id="rId10"/>
    <p:sldId id="275" r:id="rId11"/>
    <p:sldId id="281" r:id="rId12"/>
    <p:sldId id="282" r:id="rId13"/>
    <p:sldId id="276" r:id="rId14"/>
    <p:sldId id="283" r:id="rId15"/>
    <p:sldId id="293" r:id="rId16"/>
    <p:sldId id="277" r:id="rId17"/>
    <p:sldId id="286" r:id="rId18"/>
    <p:sldId id="268" r:id="rId19"/>
    <p:sldId id="270" r:id="rId20"/>
    <p:sldId id="280" r:id="rId21"/>
    <p:sldId id="278" r:id="rId22"/>
    <p:sldId id="287" r:id="rId23"/>
    <p:sldId id="267" r:id="rId24"/>
    <p:sldId id="271" r:id="rId25"/>
    <p:sldId id="272" r:id="rId26"/>
    <p:sldId id="273" r:id="rId27"/>
    <p:sldId id="266" r:id="rId28"/>
    <p:sldId id="289" r:id="rId29"/>
    <p:sldId id="292" r:id="rId30"/>
    <p:sldId id="288" r:id="rId31"/>
    <p:sldId id="291" r:id="rId32"/>
    <p:sldId id="290" r:id="rId33"/>
    <p:sldId id="279" r:id="rId34"/>
  </p:sldIdLst>
  <p:sldSz cx="12192000" cy="6858000"/>
  <p:notesSz cx="6888163" cy="10018713"/>
  <p:defaultTextStyle>
    <a:defPPr>
      <a:defRPr lang="ar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>
        <p:scale>
          <a:sx n="73" d="100"/>
          <a:sy n="73" d="100"/>
        </p:scale>
        <p:origin x="33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9744A-6119-4425-B689-3DDCC9865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9F601-8F5F-48CC-9CFA-E0C5078EC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B0133-8EC9-4D6F-BA54-7C1146C5B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6A435-AAC4-4BE6-9408-8B669E2B8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DC8BA-45A9-4901-A136-264C63F74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823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72C4-5084-4AAB-A317-2A3AAD500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82B95-B449-411A-82D6-1EDE85D57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22C30-A3F3-4670-A2DD-81D395459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914AF-5108-407B-9B19-84F3827F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3550D-9157-453C-BFF2-4668E903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3945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E99E2-DFCB-4E2A-B07F-2DA52CD7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BB25D-F84D-4E56-8E18-F6D12A2A7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2A7A7-72C0-436B-A144-3D1714B4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45509-2BAE-4D13-B671-E869CE4A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B45D1-58F1-482A-A781-306004EF0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76345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B290-E0BF-482A-AFD6-71AE46FE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9A327-3D06-4AF2-B8C4-5056AF074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3AF93F-0FA0-425E-8E9A-81FAB26D7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30B59-3041-4FE9-823D-ABC020F0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9BA73-3521-47E7-B9E3-AAE74418C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FDD67-71E6-4864-8B2B-2071BC5B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74209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87B8C-7BD1-4343-ADCB-B10A0C23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9B2F0-35E6-4654-B65B-E434ACBD4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52C01-0396-47DA-BD85-20813BC62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D0F29-6533-4E3D-8E29-B46EC31110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0B78FD-EAFD-4573-9033-A2105C22E2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B6C867-97E6-4B13-AB1F-5C32DD74A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239239-651B-4EF1-8B38-4930DF0C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19F23-02A1-49C2-AA93-C48DDD85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5629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2976E-CFA6-4C0F-8E16-C254315E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D22552-6923-45A6-89BC-83D357CB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2E631-C66A-4647-B3E5-F993E69E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D57E4-1199-4DD1-AF82-D607C7DF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37622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DEE0B-BB39-46E5-BD3B-E4F88519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3DC5CB-1646-4F89-95D6-288F45A7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62F6D-7CB0-4B5C-9DCE-4A34521E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65708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8D2C-9927-44EC-83A5-568150DE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F312C-6BAC-4A06-8978-938E4B79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CEE86-1605-473F-B027-8D14AACBA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0DFCE-E72B-448E-B992-31CF3E52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55A43-0448-4B9F-AC4B-DA8423C41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5C48E-D8E1-4080-8F0C-3979F435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0202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41D4B-9A7B-4115-B21B-322048BB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B3F8F-3609-4A11-B95D-E0F841A10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D744B-86B7-48F3-83E2-FE48FC426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419C5-AD97-41F8-828B-6304B927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4F8B0-EBA4-4111-8C93-D4DF59F5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83B5-2311-4340-870D-4112E661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3132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A543B-AA9A-4D0E-B15E-DFC2056D1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63495-419A-4B3C-8AB8-A83849F27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18040-687B-4931-A85B-19F2B145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F1D40-62F9-412A-B9CE-5A4F2F00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88C17-D430-4939-9D26-40E7CB86C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4352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4B2449-F8BA-41EA-ACAD-7E3E7AA40B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A87B3-4B41-4996-91CE-B99C6580B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21689-BBF4-4FD1-984D-E1F350B6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509F6-5B36-44F4-B088-8489CE61B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80661-C460-4551-B621-EA97D82A7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909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171BC-69CD-487F-996A-9BA4C8422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B6E03-8BA0-4E1B-BE53-C73992462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5E064-A3EE-4493-BAA9-D9369B7C6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97B94-CB97-4604-B131-0630C0239D6A}" type="datetimeFigureOut">
              <a:rPr lang="ar-IQ" smtClean="0"/>
              <a:t>27/07/1446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09C0A-CF55-4A0E-9A76-EB4DF9054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47C5C-DE05-4CE0-B883-EB0948277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2BDF6-820A-4EC0-8704-57A3CF5298B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2606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whatis/definition/displacemen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chtarget.com/searchnetworking/definition/wavelength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A2CA-2197-4942-9B9C-7D85A324E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2151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</a:rPr>
              <a:t>Optical sources</a:t>
            </a:r>
            <a:endParaRPr lang="ar-IQ" sz="8800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31CA0-E2C6-41F1-B4A8-8342441B2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introduction</a:t>
            </a:r>
            <a:endParaRPr lang="ar-IQ" sz="5400" dirty="0"/>
          </a:p>
        </p:txBody>
      </p:sp>
    </p:spTree>
    <p:extLst>
      <p:ext uri="{BB962C8B-B14F-4D97-AF65-F5344CB8AC3E}">
        <p14:creationId xmlns:p14="http://schemas.microsoft.com/office/powerpoint/2010/main" val="24964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CCF8-FFCA-4DAE-BB16-3FBD47D33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-1"/>
            <a:ext cx="10515600" cy="783771"/>
          </a:xfrm>
        </p:spPr>
        <p:txBody>
          <a:bodyPr>
            <a:normAutofit/>
          </a:bodyPr>
          <a:lstStyle/>
          <a:p>
            <a:r>
              <a:rPr lang="en-US" b="1" u="sng" dirty="0"/>
              <a:t>Introduction </a:t>
            </a:r>
            <a:endParaRPr lang="ar-IQ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F2860-9A77-43CF-865A-00A3393DF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486"/>
            <a:ext cx="10515600" cy="5175477"/>
          </a:xfrm>
        </p:spPr>
        <p:txBody>
          <a:bodyPr/>
          <a:lstStyle/>
          <a:p>
            <a:r>
              <a:rPr lang="en-US" b="1" dirty="0"/>
              <a:t>In the next few lectures, we would look into other </a:t>
            </a:r>
            <a:r>
              <a:rPr lang="en-US" b="1" dirty="0">
                <a:solidFill>
                  <a:srgbClr val="FF0000"/>
                </a:solidFill>
              </a:rPr>
              <a:t>segments</a:t>
            </a:r>
            <a:r>
              <a:rPr lang="en-US" b="1" dirty="0"/>
              <a:t> of optical communication system</a:t>
            </a:r>
            <a:r>
              <a:rPr lang="en-US" dirty="0"/>
              <a:t>.</a:t>
            </a:r>
          </a:p>
          <a:p>
            <a:r>
              <a:rPr lang="en-US" b="1" dirty="0"/>
              <a:t>They are, </a:t>
            </a:r>
            <a:r>
              <a:rPr lang="en-US" b="1" dirty="0">
                <a:solidFill>
                  <a:srgbClr val="FF0000"/>
                </a:solidFill>
              </a:rPr>
              <a:t>Optical Source </a:t>
            </a:r>
            <a:r>
              <a:rPr lang="en-US" dirty="0"/>
              <a:t>(</a:t>
            </a:r>
            <a:r>
              <a:rPr lang="en-US" b="1" dirty="0"/>
              <a:t>Light source )on the transmitter side and </a:t>
            </a:r>
            <a:r>
              <a:rPr lang="en-US" b="1" dirty="0">
                <a:solidFill>
                  <a:srgbClr val="FF0000"/>
                </a:solidFill>
              </a:rPr>
              <a:t>Optical Detector </a:t>
            </a:r>
            <a:r>
              <a:rPr lang="en-US" b="1" dirty="0"/>
              <a:t>in receiving side.</a:t>
            </a:r>
            <a:endParaRPr lang="ar-IQ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53AF6-FBAA-4E1A-976B-27677EE4C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3004639"/>
            <a:ext cx="1064895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91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AE6A9-89D5-4174-A1AC-BC5126BD4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1"/>
            <a:ext cx="10515600" cy="947056"/>
          </a:xfrm>
        </p:spPr>
        <p:txBody>
          <a:bodyPr/>
          <a:lstStyle/>
          <a:p>
            <a:r>
              <a:rPr lang="en-US" b="1" i="1" u="sng" dirty="0"/>
              <a:t>continue</a:t>
            </a:r>
            <a:endParaRPr lang="ar-IQ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559A7-6A62-4DDF-8FDB-BA9ACAE74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If we have such optical fiber(OF) communication system, we have </a:t>
            </a:r>
            <a:r>
              <a:rPr lang="en-US" b="1" i="1" dirty="0">
                <a:solidFill>
                  <a:srgbClr val="FF0000"/>
                </a:solidFill>
              </a:rPr>
              <a:t>Electric signal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which </a:t>
            </a:r>
            <a:r>
              <a:rPr lang="en-US" sz="3200" b="1" dirty="0">
                <a:solidFill>
                  <a:srgbClr val="FF0000"/>
                </a:solidFill>
              </a:rPr>
              <a:t>modulate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the light source.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This electric signal contains the data. so, it has got </a:t>
            </a:r>
            <a:r>
              <a:rPr lang="en-US" b="1" dirty="0">
                <a:solidFill>
                  <a:srgbClr val="FF0000"/>
                </a:solidFill>
              </a:rPr>
              <a:t>electric pulse train.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electric pulse train </a:t>
            </a:r>
            <a:r>
              <a:rPr lang="en-US" sz="3200" b="1" dirty="0">
                <a:solidFill>
                  <a:srgbClr val="FF0000"/>
                </a:solidFill>
              </a:rPr>
              <a:t>modulates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 light source and generates </a:t>
            </a:r>
            <a:r>
              <a:rPr lang="en-US" sz="3200" b="1" dirty="0">
                <a:solidFill>
                  <a:srgbClr val="FF0000"/>
                </a:solidFill>
              </a:rPr>
              <a:t>optical pulses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These optical pulses are sent through the transmitting medium which is </a:t>
            </a:r>
            <a:r>
              <a:rPr lang="en-US" sz="3200" b="1" dirty="0">
                <a:solidFill>
                  <a:srgbClr val="FF0000"/>
                </a:solidFill>
              </a:rPr>
              <a:t>optical fiber cable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And the optical pulses after travelling the OF, now they received at </a:t>
            </a:r>
            <a:r>
              <a:rPr lang="en-US" sz="3200" b="1" dirty="0">
                <a:solidFill>
                  <a:srgbClr val="FF0000"/>
                </a:solidFill>
              </a:rPr>
              <a:t>O</a:t>
            </a:r>
            <a:r>
              <a:rPr lang="en-US" b="1" dirty="0">
                <a:solidFill>
                  <a:srgbClr val="FF0000"/>
                </a:solidFill>
              </a:rPr>
              <a:t>ptical detector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are converted back into </a:t>
            </a:r>
            <a:r>
              <a:rPr lang="en-US" sz="3200" b="1" i="1" dirty="0">
                <a:solidFill>
                  <a:srgbClr val="FF0000"/>
                </a:solidFill>
              </a:rPr>
              <a:t>electric pulses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ar-IQ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35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EC78-3C74-409F-9D87-7463025D2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43" y="97971"/>
            <a:ext cx="10515600" cy="894806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Light sources</a:t>
            </a:r>
            <a:endParaRPr lang="ar-IQ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C2924-6D46-49EB-B10D-2EC7952DD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543"/>
            <a:ext cx="10515600" cy="488519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For the optical sources, what are the </a:t>
            </a:r>
            <a:r>
              <a:rPr lang="en-US" b="1" u="sng" dirty="0">
                <a:solidFill>
                  <a:srgbClr val="FF0000"/>
                </a:solidFill>
              </a:rPr>
              <a:t>requirements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Optical communication is primarily done at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wavelengths, </a:t>
            </a:r>
            <a:r>
              <a:rPr lang="en-US" b="1" dirty="0">
                <a:solidFill>
                  <a:srgbClr val="FF0000"/>
                </a:solidFill>
              </a:rPr>
              <a:t>1300 nm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which is </a:t>
            </a:r>
            <a:r>
              <a:rPr lang="en-US" b="1" dirty="0">
                <a:solidFill>
                  <a:srgbClr val="FF0000"/>
                </a:solidFill>
              </a:rPr>
              <a:t>zero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dispersion wavelength and </a:t>
            </a:r>
            <a:r>
              <a:rPr lang="en-US" b="1" dirty="0">
                <a:solidFill>
                  <a:srgbClr val="FF0000"/>
                </a:solidFill>
              </a:rPr>
              <a:t>1500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nm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which is </a:t>
            </a:r>
            <a:r>
              <a:rPr lang="en-US" b="1" dirty="0">
                <a:solidFill>
                  <a:srgbClr val="FF0000"/>
                </a:solidFill>
              </a:rPr>
              <a:t>minimum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attenuation wavelength.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Then the </a:t>
            </a:r>
            <a:r>
              <a:rPr lang="en-US" b="1" dirty="0">
                <a:solidFill>
                  <a:srgbClr val="FF0000"/>
                </a:solidFill>
              </a:rPr>
              <a:t>optical sources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should give a light pulse train in one of these </a:t>
            </a:r>
            <a:r>
              <a:rPr lang="en-US" b="1" dirty="0">
                <a:solidFill>
                  <a:srgbClr val="FF0000"/>
                </a:solidFill>
              </a:rPr>
              <a:t>WL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These sources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should be able to get modulated at speeds in excess of several  </a:t>
            </a:r>
            <a:r>
              <a:rPr lang="en-US" b="1" dirty="0">
                <a:solidFill>
                  <a:srgbClr val="FF0000"/>
                </a:solidFill>
              </a:rPr>
              <a:t>Gbps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and also </a:t>
            </a:r>
            <a:r>
              <a:rPr lang="en-US" sz="2800" b="1" dirty="0">
                <a:solidFill>
                  <a:srgbClr val="FF0000"/>
                </a:solidFill>
              </a:rPr>
              <a:t>With all these qualities, 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the source should be efficient and  compact, reliable, should be not malfunction during the process.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Should be durable and not expensive.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46379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8619D-1194-05F9-2F5E-D09C2D21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537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Optical source</a:t>
            </a:r>
          </a:p>
        </p:txBody>
      </p:sp>
      <p:pic>
        <p:nvPicPr>
          <p:cNvPr id="2050" name="Picture 2" descr="FOA: Fiber Optic Lighting">
            <a:extLst>
              <a:ext uri="{FF2B5EF4-FFF2-40B4-BE49-F238E27FC236}">
                <a16:creationId xmlns:a16="http://schemas.microsoft.com/office/drawing/2014/main" id="{6DDA98CD-43D2-6277-80B1-80E3A74174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60" y="1345476"/>
            <a:ext cx="9225280" cy="445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45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4A12-4A8B-48AD-BE22-81FE67189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98285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How do, They make these sources</a:t>
            </a:r>
            <a:r>
              <a:rPr lang="en-US" u="sng" dirty="0"/>
              <a:t>?</a:t>
            </a:r>
            <a:endParaRPr lang="ar-IQ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197B7-CCF6-4D66-8D90-626595017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sz="3200" b="1" dirty="0"/>
              <a:t>These sources are primarily based on </a:t>
            </a:r>
            <a:r>
              <a:rPr lang="en-US" sz="3200" b="1" dirty="0">
                <a:solidFill>
                  <a:srgbClr val="FF0000"/>
                </a:solidFill>
              </a:rPr>
              <a:t>Semiconductor</a:t>
            </a:r>
            <a:r>
              <a:rPr lang="en-US" sz="3200" b="1" dirty="0"/>
              <a:t> optical materials.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Semiconductor materials and 2 primarily sources are:</a:t>
            </a:r>
          </a:p>
          <a:p>
            <a:pPr marL="0" indent="0">
              <a:buNone/>
            </a:pPr>
            <a:r>
              <a:rPr lang="en-US" sz="3200" b="1" dirty="0"/>
              <a:t>    </a:t>
            </a:r>
            <a:r>
              <a:rPr lang="en-US" sz="3200" b="1" dirty="0">
                <a:solidFill>
                  <a:srgbClr val="FF0000"/>
                </a:solidFill>
              </a:rPr>
              <a:t>-</a:t>
            </a:r>
            <a:r>
              <a:rPr lang="en-US" sz="3200" b="1" dirty="0"/>
              <a:t>  </a:t>
            </a:r>
            <a:r>
              <a:rPr lang="en-US" sz="3200" b="1" dirty="0">
                <a:solidFill>
                  <a:srgbClr val="FF0000"/>
                </a:solidFill>
              </a:rPr>
              <a:t>Light Emitting  Diode (LED) and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    -  Laser Diode (LD)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73343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21AC2-EE88-4C12-8321-11CA165BF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6" y="156755"/>
            <a:ext cx="11001828" cy="609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5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1549-B52B-4EB9-A38E-665BB5EA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468"/>
            <a:ext cx="10515600" cy="600075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Light Emitting Diode(LED) :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C1261-4654-45CD-883F-37F05CCB7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30"/>
            <a:ext cx="10515600" cy="3969656"/>
          </a:xfrm>
        </p:spPr>
        <p:txBody>
          <a:bodyPr>
            <a:normAutofit fontScale="32500" lnSpcReduction="20000"/>
          </a:bodyPr>
          <a:lstStyle/>
          <a:p>
            <a:pPr marL="0" marR="0" lvl="0" indent="0" algn="l" rtl="0" fontAlgn="base">
              <a:lnSpc>
                <a:spcPct val="107000"/>
              </a:lnSpc>
              <a:spcBef>
                <a:spcPts val="108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274320" algn="dec"/>
              </a:tabLst>
            </a:pPr>
            <a:r>
              <a:rPr lang="en-US" sz="6000" b="1" u="none" strike="noStrike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7400" b="1" u="none" strike="noStrike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 any optical communication system when the requirement are: -</a:t>
            </a:r>
          </a:p>
          <a:p>
            <a:pPr marL="0" marR="0" lvl="0" indent="0" algn="l" rtl="0" fontAlgn="base">
              <a:lnSpc>
                <a:spcPct val="107000"/>
              </a:lnSpc>
              <a:spcBef>
                <a:spcPts val="108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274320" algn="dec"/>
              </a:tabLst>
            </a:pPr>
            <a:endParaRPr lang="en-US" sz="6000" b="1" u="none" strike="noStrike" spc="40" dirty="0">
              <a:effectLst/>
              <a:latin typeface="Symbol" panose="05050102010706020507" pitchFamily="18" charset="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07000"/>
              </a:lnSpc>
              <a:spcBef>
                <a:spcPts val="54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37160" algn="dec"/>
              </a:tabLst>
            </a:pPr>
            <a:r>
              <a:rPr lang="en-US" sz="6000" b="1" u="none" strike="noStrike" spc="5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- Bit rate of 100-200 Mb/sec.</a:t>
            </a:r>
          </a:p>
          <a:p>
            <a:pPr marL="0" marR="0" lvl="0" indent="0" algn="l" rtl="0" fontAlgn="base">
              <a:lnSpc>
                <a:spcPct val="107000"/>
              </a:lnSpc>
              <a:spcBef>
                <a:spcPts val="54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37160" algn="dec"/>
              </a:tabLst>
            </a:pPr>
            <a:endParaRPr lang="en-US" sz="6000" b="1" u="none" strike="noStrike" spc="5" dirty="0"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37160" algn="dec"/>
              </a:tabLst>
            </a:pPr>
            <a:r>
              <a:rPr lang="en-US" sz="6000" b="1" u="none" strike="noStrike" spc="3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- Optical power in tens of microwatts.</a:t>
            </a:r>
          </a:p>
          <a:p>
            <a:pPr marL="342900" marR="0" lvl="0" indent="-342900" algn="l" rtl="0" fontAlgn="base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+mj-lt"/>
              <a:buAutoNum type="romanLcParenR"/>
              <a:tabLst>
                <a:tab pos="137160" algn="dec"/>
              </a:tabLst>
            </a:pPr>
            <a:endParaRPr lang="en-US" sz="6000" b="1" spc="3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37160" algn="dec"/>
              </a:tabLst>
            </a:pPr>
            <a:endParaRPr lang="en-US" sz="6000" b="1" spc="3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07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37160" algn="dec"/>
              </a:tabLst>
            </a:pPr>
            <a:r>
              <a:rPr lang="en-US" sz="9600" b="1" u="none" strike="noStrike" spc="2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LEDs are best suitable optical source.</a:t>
            </a:r>
            <a:endParaRPr lang="en-US" sz="9600" b="1" u="none" strike="noStrike" spc="5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l" rtl="0">
              <a:lnSpc>
                <a:spcPct val="86000"/>
              </a:lnSpc>
              <a:spcBef>
                <a:spcPts val="1800"/>
              </a:spcBef>
              <a:spcAft>
                <a:spcPts val="720"/>
              </a:spcAft>
              <a:buNone/>
            </a:pPr>
            <a:r>
              <a:rPr lang="en-US" sz="9600" b="1" spc="35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9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41755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6B14-90E1-113B-DAC2-C98E70E35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79713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Basic of LED and its Symbol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49CA26-2DDA-D17B-B486-3FA214B99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691" y="759653"/>
            <a:ext cx="10515600" cy="351889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BB56F-2EC7-87DC-1999-988DD4F70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182" y="4043058"/>
            <a:ext cx="5762172" cy="205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10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E1E2-FFEC-72EE-51D1-19F13C1E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Structure of 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C6C4C8-D203-7556-F351-9A850FB662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312" y="1825625"/>
            <a:ext cx="6687375" cy="4351338"/>
          </a:xfrm>
        </p:spPr>
      </p:pic>
    </p:spTree>
    <p:extLst>
      <p:ext uri="{BB962C8B-B14F-4D97-AF65-F5344CB8AC3E}">
        <p14:creationId xmlns:p14="http://schemas.microsoft.com/office/powerpoint/2010/main" val="297840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052A-2941-E5BA-CD3A-09848C92D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257"/>
            <a:ext cx="10515600" cy="1123406"/>
          </a:xfrm>
        </p:spPr>
        <p:txBody>
          <a:bodyPr/>
          <a:lstStyle/>
          <a:p>
            <a:r>
              <a:rPr lang="en-US" b="1" i="1" dirty="0"/>
              <a:t>continue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216C-C93D-C91A-E8D6-D675CDFC3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1823"/>
            <a:ext cx="11042469" cy="4655140"/>
          </a:xfrm>
        </p:spPr>
        <p:txBody>
          <a:bodyPr/>
          <a:lstStyle/>
          <a:p>
            <a:r>
              <a:rPr lang="en-US" b="1" dirty="0"/>
              <a:t>The anode is connected to </a:t>
            </a:r>
            <a:r>
              <a:rPr lang="en-US" b="1" dirty="0">
                <a:solidFill>
                  <a:srgbClr val="FF0000"/>
                </a:solidFill>
              </a:rPr>
              <a:t>P type  </a:t>
            </a:r>
            <a:r>
              <a:rPr lang="en-US" b="1" dirty="0"/>
              <a:t>and cathode is connected </a:t>
            </a:r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b="1" dirty="0">
                <a:solidFill>
                  <a:srgbClr val="FF0000"/>
                </a:solidFill>
              </a:rPr>
              <a:t>N type.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/>
              <a:t>If this diode is forward biased there will be a light generated between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      P and N ends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200" b="1" dirty="0"/>
              <a:t>If the LED is covered by transparent cup, the light will see from the external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270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9DF59-4932-270F-A245-86280790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189"/>
          </a:xfrm>
        </p:spPr>
        <p:txBody>
          <a:bodyPr/>
          <a:lstStyle/>
          <a:p>
            <a:r>
              <a:rPr lang="en-US" b="1" i="1" dirty="0"/>
              <a:t>Continue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F8447-AB5A-B2D0-CEFB-17E36570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/>
          </a:bodyPr>
          <a:lstStyle/>
          <a:p>
            <a:r>
              <a:rPr lang="en-US" sz="3200" b="1" dirty="0"/>
              <a:t>Since there are holes and electrons in the junction layer, these will be compinged process and leave a two barrier of </a:t>
            </a:r>
            <a:r>
              <a:rPr lang="en-US" sz="3200" b="1" dirty="0">
                <a:solidFill>
                  <a:srgbClr val="FF0000"/>
                </a:solidFill>
              </a:rPr>
              <a:t>Electron</a:t>
            </a:r>
            <a:r>
              <a:rPr lang="en-US" sz="3200" b="1" dirty="0"/>
              <a:t> and </a:t>
            </a:r>
            <a:r>
              <a:rPr lang="en-US" sz="3200" b="1" dirty="0">
                <a:solidFill>
                  <a:srgbClr val="FF0000"/>
                </a:solidFill>
              </a:rPr>
              <a:t>Holes</a:t>
            </a:r>
            <a:r>
              <a:rPr lang="en-US" sz="3200" b="1" dirty="0"/>
              <a:t> in this area</a:t>
            </a:r>
          </a:p>
          <a:p>
            <a:r>
              <a:rPr lang="en-US" sz="3200" b="1" dirty="0"/>
              <a:t> These two barrier form a Potential barrier which does not allow  more current to pass from P-type material to N-type material.</a:t>
            </a:r>
          </a:p>
          <a:p>
            <a:r>
              <a:rPr lang="en-US" sz="3200" b="1" dirty="0"/>
              <a:t> When a forward potential applied across the diode more than the potential barrier, a current will flow from </a:t>
            </a:r>
            <a:r>
              <a:rPr lang="en-US" sz="3200" b="1" dirty="0">
                <a:solidFill>
                  <a:srgbClr val="FF0000"/>
                </a:solidFill>
              </a:rPr>
              <a:t>P-type to N-type. </a:t>
            </a:r>
          </a:p>
        </p:txBody>
      </p:sp>
    </p:spTree>
    <p:extLst>
      <p:ext uri="{BB962C8B-B14F-4D97-AF65-F5344CB8AC3E}">
        <p14:creationId xmlns:p14="http://schemas.microsoft.com/office/powerpoint/2010/main" val="3173646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FFF99-26CD-9338-1BBE-822602F3D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94228"/>
          </a:xfrm>
        </p:spPr>
        <p:txBody>
          <a:bodyPr/>
          <a:lstStyle/>
          <a:p>
            <a:r>
              <a:rPr lang="en-US" b="1" dirty="0"/>
              <a:t>Working of 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DDBF1C-758B-94AD-1F43-4B1298D18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0461" y="1825625"/>
            <a:ext cx="9031078" cy="4351338"/>
          </a:xfrm>
        </p:spPr>
      </p:pic>
    </p:spTree>
    <p:extLst>
      <p:ext uri="{BB962C8B-B14F-4D97-AF65-F5344CB8AC3E}">
        <p14:creationId xmlns:p14="http://schemas.microsoft.com/office/powerpoint/2010/main" val="1325294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A773-6356-F8C8-456F-6CEFD4D84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315"/>
            <a:ext cx="10515600" cy="805542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Working of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EF520-D7E4-BF48-6373-839BDF140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65" y="1554480"/>
            <a:ext cx="10515600" cy="4630784"/>
          </a:xfrm>
        </p:spPr>
        <p:txBody>
          <a:bodyPr>
            <a:normAutofit/>
          </a:bodyPr>
          <a:lstStyle/>
          <a:p>
            <a:r>
              <a:rPr lang="en-US" b="1" dirty="0"/>
              <a:t>The P-N junction contain positive free charge (</a:t>
            </a:r>
            <a:r>
              <a:rPr lang="en-US" b="1" dirty="0">
                <a:solidFill>
                  <a:srgbClr val="FF0000"/>
                </a:solidFill>
              </a:rPr>
              <a:t>holes</a:t>
            </a:r>
            <a:r>
              <a:rPr lang="en-US" b="1" dirty="0"/>
              <a:t>) in P – type and Negative free charge in(</a:t>
            </a:r>
            <a:r>
              <a:rPr lang="en-US" b="1" dirty="0">
                <a:solidFill>
                  <a:srgbClr val="FF0000"/>
                </a:solidFill>
              </a:rPr>
              <a:t>electrons</a:t>
            </a:r>
            <a:r>
              <a:rPr lang="en-US" b="1" dirty="0"/>
              <a:t>) N- type.</a:t>
            </a:r>
          </a:p>
          <a:p>
            <a:r>
              <a:rPr lang="en-US" b="1" dirty="0"/>
              <a:t>These free charge are in </a:t>
            </a:r>
            <a:r>
              <a:rPr lang="en-US" b="1" dirty="0">
                <a:solidFill>
                  <a:srgbClr val="FF0000"/>
                </a:solidFill>
              </a:rPr>
              <a:t>balance</a:t>
            </a:r>
            <a:r>
              <a:rPr lang="en-US" b="1" dirty="0"/>
              <a:t> after the making of </a:t>
            </a:r>
            <a:r>
              <a:rPr lang="en-US" b="1" dirty="0">
                <a:solidFill>
                  <a:srgbClr val="FF0000"/>
                </a:solidFill>
              </a:rPr>
              <a:t>potential barrier.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When the LED is </a:t>
            </a:r>
            <a:r>
              <a:rPr lang="en-US" b="1" dirty="0">
                <a:solidFill>
                  <a:srgbClr val="FF0000"/>
                </a:solidFill>
              </a:rPr>
              <a:t>Forword biased </a:t>
            </a:r>
            <a:r>
              <a:rPr lang="en-US" b="1" dirty="0"/>
              <a:t>(</a:t>
            </a:r>
            <a:r>
              <a:rPr lang="en-US" b="1" dirty="0">
                <a:solidFill>
                  <a:srgbClr val="0070C0"/>
                </a:solidFill>
              </a:rPr>
              <a:t>P connected to Positive and N to negative terminals)  </a:t>
            </a:r>
            <a:r>
              <a:rPr lang="en-US" b="1" dirty="0"/>
              <a:t>with a potential </a:t>
            </a:r>
            <a:r>
              <a:rPr lang="en-US" b="1" dirty="0">
                <a:solidFill>
                  <a:srgbClr val="FF0000"/>
                </a:solidFill>
              </a:rPr>
              <a:t>greater</a:t>
            </a:r>
            <a:r>
              <a:rPr lang="en-US" b="1" dirty="0"/>
              <a:t> than potential barrier, the holes moves from P-Type to N-type and N-type moves from N to P –type.   </a:t>
            </a:r>
          </a:p>
          <a:p>
            <a:pPr marL="0" indent="0">
              <a:buNone/>
            </a:pPr>
            <a:r>
              <a:rPr lang="en-US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0958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C3F1E-8A39-5619-D39D-78AF48D73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566"/>
          </a:xfrm>
        </p:spPr>
        <p:txBody>
          <a:bodyPr/>
          <a:lstStyle/>
          <a:p>
            <a:r>
              <a:rPr lang="en-US" b="1" i="1" dirty="0"/>
              <a:t>Continue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B39E0-DD37-0B15-ACF6-13665BD97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free charges(before biasing) are in </a:t>
            </a:r>
            <a:r>
              <a:rPr lang="en-US" b="1" dirty="0">
                <a:solidFill>
                  <a:srgbClr val="FF0000"/>
                </a:solidFill>
              </a:rPr>
              <a:t>Conduction Energy Band </a:t>
            </a:r>
          </a:p>
          <a:p>
            <a:pPr marL="0" indent="0">
              <a:buNone/>
            </a:pPr>
            <a:r>
              <a:rPr lang="en-US" b="1" dirty="0"/>
              <a:t>   When they are jumping, they becomes in </a:t>
            </a:r>
            <a:r>
              <a:rPr lang="en-US" b="1" dirty="0">
                <a:solidFill>
                  <a:srgbClr val="FF0000"/>
                </a:solidFill>
              </a:rPr>
              <a:t>Valance Energy Band</a:t>
            </a:r>
          </a:p>
          <a:p>
            <a:r>
              <a:rPr lang="en-US" b="1" dirty="0"/>
              <a:t>The jumped charge are combined in both P and N rejoins and </a:t>
            </a:r>
            <a:r>
              <a:rPr lang="en-US" b="1" dirty="0">
                <a:solidFill>
                  <a:schemeClr val="accent1"/>
                </a:solidFill>
              </a:rPr>
              <a:t>released</a:t>
            </a:r>
            <a:r>
              <a:rPr lang="en-US" b="1" dirty="0"/>
              <a:t> a </a:t>
            </a:r>
            <a:r>
              <a:rPr lang="en-US" sz="3500" b="1" dirty="0">
                <a:solidFill>
                  <a:srgbClr val="FF0000"/>
                </a:solidFill>
              </a:rPr>
              <a:t>light.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The light energy comes from released energy(</a:t>
            </a:r>
            <a:r>
              <a:rPr lang="en-US" b="1" dirty="0" err="1"/>
              <a:t>Eg</a:t>
            </a:r>
            <a:r>
              <a:rPr lang="en-US" b="1" dirty="0"/>
              <a:t>) results as jumping happens from </a:t>
            </a:r>
            <a:r>
              <a:rPr lang="en-US" b="1" dirty="0">
                <a:solidFill>
                  <a:srgbClr val="0070C0"/>
                </a:solidFill>
              </a:rPr>
              <a:t>high level </a:t>
            </a:r>
            <a:r>
              <a:rPr lang="en-US" b="1" dirty="0"/>
              <a:t>energy (</a:t>
            </a:r>
            <a:r>
              <a:rPr lang="en-US" b="1" dirty="0">
                <a:solidFill>
                  <a:srgbClr val="FF0000"/>
                </a:solidFill>
              </a:rPr>
              <a:t>conduction band</a:t>
            </a:r>
            <a:r>
              <a:rPr lang="en-US" b="1" dirty="0"/>
              <a:t>) </a:t>
            </a:r>
            <a:r>
              <a:rPr lang="en-US" b="1" dirty="0">
                <a:solidFill>
                  <a:srgbClr val="0070C0"/>
                </a:solidFill>
              </a:rPr>
              <a:t>to low level</a:t>
            </a:r>
            <a:r>
              <a:rPr lang="en-US" b="1" dirty="0"/>
              <a:t> energy(</a:t>
            </a:r>
            <a:r>
              <a:rPr lang="en-US" b="1" dirty="0">
                <a:solidFill>
                  <a:srgbClr val="FF0000"/>
                </a:solidFill>
              </a:rPr>
              <a:t>valance band</a:t>
            </a:r>
            <a:r>
              <a:rPr lang="en-US" b="1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41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5E7E-4B32-70A5-6CFF-196BBE501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726"/>
            <a:ext cx="10515600" cy="75764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Working of LED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B611EF-31D0-54A0-6A7B-CCC513A93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464" y="1012370"/>
            <a:ext cx="7105513" cy="352842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9095CE-804A-7030-229F-10F79AF642AF}"/>
              </a:ext>
            </a:extLst>
          </p:cNvPr>
          <p:cNvSpPr txBox="1"/>
          <p:nvPr/>
        </p:nvSpPr>
        <p:spPr>
          <a:xfrm>
            <a:off x="2162629" y="5029200"/>
            <a:ext cx="7975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The angstrom, also known as the angstrom unit, is a measure of </a:t>
            </a:r>
            <a:r>
              <a:rPr lang="en-US" sz="2000" b="1" i="0" u="sng" dirty="0">
                <a:solidFill>
                  <a:srgbClr val="007CAD"/>
                </a:solidFill>
                <a:effectLst/>
                <a:latin typeface="Arial" panose="020B0604020202020204" pitchFamily="34" charset="0"/>
                <a:hlinkClick r:id="rId3"/>
              </a:rPr>
              <a:t>displacement</a:t>
            </a:r>
            <a:r>
              <a:rPr lang="en-US" sz="2000" b="1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 equal to 0.0000000001 meter (10 </a:t>
            </a:r>
            <a:r>
              <a:rPr lang="en-US" sz="2000" b="1" i="0" baseline="3000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-10</a:t>
            </a:r>
            <a:r>
              <a:rPr lang="en-US" sz="2000" b="1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 m). It is sometimes used to express </a:t>
            </a:r>
            <a:r>
              <a:rPr lang="en-US" sz="2000" b="1" i="0" u="sng" dirty="0">
                <a:solidFill>
                  <a:srgbClr val="007CAD"/>
                </a:solidFill>
                <a:effectLst/>
                <a:latin typeface="Arial" panose="020B0604020202020204" pitchFamily="34" charset="0"/>
                <a:hlinkClick r:id="rId4"/>
              </a:rPr>
              <a:t>wavelength</a:t>
            </a:r>
            <a:r>
              <a:rPr lang="en-US" sz="2000" b="1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 s of visible light, ultraviolet (UV) light, X rays, and gamma rays.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85751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0E2C-3E79-044C-E204-1912D6FDD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478970"/>
          </a:xfrm>
        </p:spPr>
        <p:txBody>
          <a:bodyPr>
            <a:normAutofit fontScale="90000"/>
          </a:bodyPr>
          <a:lstStyle/>
          <a:p>
            <a:r>
              <a:rPr lang="en-US" b="1" i="1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D5FE5C-9EAF-7CBD-40B6-93EDFFB6B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257" y="624115"/>
            <a:ext cx="9509367" cy="5463176"/>
          </a:xfrm>
        </p:spPr>
      </p:pic>
    </p:spTree>
    <p:extLst>
      <p:ext uri="{BB962C8B-B14F-4D97-AF65-F5344CB8AC3E}">
        <p14:creationId xmlns:p14="http://schemas.microsoft.com/office/powerpoint/2010/main" val="1770120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0FFE-5FB3-403D-82F8-268BBD6C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sz="4400" b="1" u="sng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LED Equations</a:t>
            </a:r>
            <a:endParaRPr lang="ar-IQ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2D8FD0-DAEC-4781-AA9F-CB16BD2BB6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65200"/>
                <a:ext cx="10515600" cy="5211763"/>
              </a:xfrm>
            </p:spPr>
            <p:txBody>
              <a:bodyPr>
                <a:normAutofit fontScale="40000" lnSpcReduction="20000"/>
              </a:bodyPr>
              <a:lstStyle/>
              <a:p>
                <a:pPr marL="311785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36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</a:t>
                </a:r>
              </a:p>
              <a:p>
                <a:pPr marL="311785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6000" b="1" dirty="0"/>
                  <a:t>This released energy known as Gap energy(</a:t>
                </a:r>
                <a:r>
                  <a:rPr lang="en-US" sz="6000" b="1" dirty="0">
                    <a:solidFill>
                      <a:srgbClr val="FF0000"/>
                    </a:solidFill>
                  </a:rPr>
                  <a:t>E</a:t>
                </a:r>
                <a:r>
                  <a:rPr lang="en-US" sz="6000" b="1" dirty="0"/>
                  <a:t>) which is related to wavelength</a:t>
                </a:r>
              </a:p>
              <a:p>
                <a:pPr marL="311785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endParaRPr lang="en-US" sz="5800" b="1" spc="95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11785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58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GAP ENERGY  </a:t>
                </a:r>
                <a:r>
                  <a:rPr lang="en-US" sz="65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(E) = h </a:t>
                </a:r>
                <a:r>
                  <a:rPr lang="en-US" sz="65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</a:t>
                </a:r>
                <a:r>
                  <a:rPr lang="en-US" sz="65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h C / </a:t>
                </a:r>
                <a:r>
                  <a:rPr lang="en-US" sz="65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        J(Jules)      eq. 1</a:t>
                </a:r>
                <a:endParaRPr lang="en-US" sz="65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11785" marR="182880" indent="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endParaRPr lang="en-US" sz="5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11785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51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Or :   </a:t>
                </a:r>
                <a:r>
                  <a:rPr lang="en-US" sz="7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</a:t>
                </a:r>
                <a:r>
                  <a:rPr lang="en-US" sz="7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7000" b="1" i="1" spc="95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7000" b="1" i="1" spc="95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𝒉</m:t>
                        </m:r>
                        <m:r>
                          <a:rPr lang="en-US" sz="7000" b="1" i="1" spc="95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7000" b="1" i="1" spc="95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𝑪</m:t>
                        </m:r>
                      </m:num>
                      <m:den>
                        <m:r>
                          <a:rPr lang="en-US" sz="7000" b="1" i="1" spc="95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𝑬</m:t>
                        </m:r>
                      </m:den>
                    </m:f>
                  </m:oMath>
                </a14:m>
                <a:r>
                  <a:rPr lang="en-US" sz="7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</a:t>
                </a:r>
                <a:r>
                  <a:rPr lang="en-US" sz="28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……………… (3-1)</a:t>
                </a:r>
              </a:p>
              <a:p>
                <a:pPr marL="540385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40385" marR="18288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Where :</a:t>
                </a:r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40385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</a:t>
                </a: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</a:t>
                </a: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wave length in ( meters)</a:t>
                </a:r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40385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h : Plank's constant = 6.625 x 10</a:t>
                </a:r>
                <a:r>
                  <a:rPr lang="en-US" sz="4000" b="1" spc="95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-34</a:t>
                </a: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J/s</a:t>
                </a:r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40385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C : Light velocity = 3x 10</a:t>
                </a:r>
                <a:r>
                  <a:rPr lang="en-US" sz="4000" b="1" spc="95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8</a:t>
                </a: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m/s </a:t>
                </a:r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40385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E : gap energy</a:t>
                </a:r>
                <a:endParaRPr lang="en-US" sz="4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               </a:t>
                </a:r>
                <a:r>
                  <a:rPr lang="en-US" sz="40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Frequency</a:t>
                </a:r>
                <a:endParaRPr lang="ar-IQ" sz="4000" b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2D8FD0-DAEC-4781-AA9F-CB16BD2BB6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65200"/>
                <a:ext cx="10515600" cy="5211763"/>
              </a:xfrm>
              <a:blipFill>
                <a:blip r:embed="rId2"/>
                <a:stretch>
                  <a:fillRect l="-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461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0E661-76FA-4EDC-97C8-B5A1DF06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78113"/>
          </a:xfrm>
        </p:spPr>
        <p:txBody>
          <a:bodyPr/>
          <a:lstStyle/>
          <a:p>
            <a:r>
              <a:rPr lang="en-US" b="1" i="1" u="sng" dirty="0"/>
              <a:t>continue</a:t>
            </a:r>
            <a:endParaRPr lang="ar-IQ" b="1" i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708DC4-7AE8-4C94-B7CB-7A6ECFB404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32114"/>
                <a:ext cx="10515600" cy="5044849"/>
              </a:xfrm>
            </p:spPr>
            <p:txBody>
              <a:bodyPr>
                <a:normAutofit fontScale="85000" lnSpcReduction="20000"/>
              </a:bodyPr>
              <a:lstStyle/>
              <a:p>
                <a:pPr marL="0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    </a:t>
                </a:r>
                <a:r>
                  <a:rPr lang="en-US" sz="29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With 1 joule(J) = 6.242e+18  e v     or        1 e v =1.6022e-19    J</a:t>
                </a:r>
                <a:endParaRPr lang="en-US" sz="2400" b="1" spc="95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182880" algn="r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endParaRPr lang="en-US" sz="2400" b="1" spc="95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182880" indent="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If we take </a:t>
                </a: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</a:t>
                </a: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in </a:t>
                </a:r>
                <a:r>
                  <a:rPr lang="en-US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micrometers</a:t>
                </a: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and the gap energy E</a:t>
                </a:r>
                <a:r>
                  <a:rPr lang="en-US" sz="2400" b="1" spc="95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in </a:t>
                </a:r>
                <a:r>
                  <a:rPr lang="en-US" sz="2400" b="1" spc="95" dirty="0" err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electron.Volt</a:t>
                </a:r>
                <a:r>
                  <a:rPr lang="en-US" sz="24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then  </a:t>
                </a:r>
              </a:p>
              <a:p>
                <a:pPr marL="0" marR="182880" algn="l" rtl="1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endParaRPr lang="en-US" sz="2400" b="1" spc="95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2400" b="1" spc="95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sz="34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equation no. (1) will become :</a:t>
                </a:r>
              </a:p>
              <a:p>
                <a:pPr marL="0" marR="18288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tabLst>
                    <a:tab pos="594360" algn="dec"/>
                  </a:tabLst>
                </a:pPr>
                <a:endParaRPr lang="en-US" sz="2400" b="1" spc="95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18288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  <a:tabLst>
                    <a:tab pos="594360" algn="dec"/>
                  </a:tabLst>
                </a:pPr>
                <a:r>
                  <a:rPr lang="en-US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       </a:t>
                </a:r>
              </a:p>
              <a:p>
                <a:pPr marL="0" indent="0">
                  <a:buNone/>
                </a:pPr>
                <a:r>
                  <a:rPr lang="en-US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                 </a:t>
                </a:r>
                <a:r>
                  <a:rPr lang="en-US" sz="4000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</a:t>
                </a:r>
                <a:r>
                  <a:rPr lang="en-US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 </a:t>
                </a:r>
                <a:r>
                  <a:rPr lang="en-US" b="1" spc="95" dirty="0">
                    <a:solidFill>
                      <a:srgbClr val="FF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</a:rPr>
                  <a:t>µ</a:t>
                </a:r>
                <a:r>
                  <a:rPr lang="en-US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 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pc="95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𝟐𝟒</m:t>
                        </m:r>
                      </m:num>
                      <m:den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𝑬𝒈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(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𝒆𝑽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b="1" spc="95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……………… (3- 2)</a:t>
                </a:r>
              </a:p>
              <a:p>
                <a:pPr marL="0" indent="0">
                  <a:buNone/>
                </a:pPr>
                <a:endParaRPr lang="en-US" b="1" spc="95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3600" b="1" spc="95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              or </a:t>
                </a:r>
                <a:r>
                  <a:rPr lang="en-US" sz="3600" b="1" i="1" spc="95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E g </a:t>
                </a:r>
                <a:r>
                  <a:rPr lang="en-US" sz="3600" b="1" spc="95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rPr>
                  <a:t>(e v 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pc="95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US" sz="3600" b="1" i="1" spc="95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𝟐𝟑𝟗𝟖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1" spc="95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m:rPr>
                            <m:nor/>
                          </m:rPr>
                          <a:rPr lang="en-US" sz="3600" b="1" spc="95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( µ</m:t>
                        </m:r>
                        <m:r>
                          <m:rPr>
                            <m:nor/>
                          </m:rPr>
                          <a:rPr lang="en-US" sz="3600" b="1" spc="95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3600" b="1" spc="95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1" spc="95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ar-IQ" sz="3600" b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708DC4-7AE8-4C94-B7CB-7A6ECFB404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32114"/>
                <a:ext cx="10515600" cy="5044849"/>
              </a:xfrm>
              <a:blipFill>
                <a:blip r:embed="rId2"/>
                <a:stretch>
                  <a:fillRect t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082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9D92-3926-C4AD-CE6D-70F8C6230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"/>
            <a:ext cx="10515600" cy="754742"/>
          </a:xfrm>
        </p:spPr>
        <p:txBody>
          <a:bodyPr/>
          <a:lstStyle/>
          <a:p>
            <a:r>
              <a:rPr lang="en-US" b="1" i="1" dirty="0"/>
              <a:t>Continue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4760D-793F-C761-D619-B4C1DA609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7771"/>
            <a:ext cx="10515600" cy="4690292"/>
          </a:xfrm>
        </p:spPr>
        <p:txBody>
          <a:bodyPr>
            <a:normAutofit/>
          </a:bodyPr>
          <a:lstStyle/>
          <a:p>
            <a:r>
              <a:rPr lang="en-US" sz="2400" b="1" dirty="0"/>
              <a:t>We can think of radiation either as waves or as individual particles called </a:t>
            </a:r>
            <a:r>
              <a:rPr lang="en-US" b="1" dirty="0">
                <a:solidFill>
                  <a:srgbClr val="FF0000"/>
                </a:solidFill>
              </a:rPr>
              <a:t>photons.</a:t>
            </a:r>
            <a:r>
              <a:rPr lang="en-US" b="1" dirty="0"/>
              <a:t> </a:t>
            </a: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The Energy associated with a single photon is given by  </a:t>
            </a:r>
            <a:r>
              <a:rPr lang="en-US" b="1" dirty="0">
                <a:solidFill>
                  <a:srgbClr val="FF0000"/>
                </a:solidFill>
              </a:rPr>
              <a:t>E = h ν </a:t>
            </a:r>
            <a:r>
              <a:rPr lang="en-US" sz="2400" b="1" dirty="0"/>
              <a:t>, </a:t>
            </a:r>
          </a:p>
          <a:p>
            <a:pPr marL="0" indent="0">
              <a:buNone/>
            </a:pPr>
            <a:r>
              <a:rPr lang="en-US" sz="2400" b="1" dirty="0"/>
              <a:t>where E is the energy (SI units is J), 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sz="2400" b="1" dirty="0"/>
              <a:t> is Planck's constant (h = 6.626 x 10–34 J s),       and </a:t>
            </a:r>
            <a:r>
              <a:rPr lang="en-US" b="1" dirty="0">
                <a:solidFill>
                  <a:srgbClr val="FF0000"/>
                </a:solidFill>
              </a:rPr>
              <a:t>ν</a:t>
            </a:r>
            <a:r>
              <a:rPr lang="en-US" sz="2400" b="1" dirty="0"/>
              <a:t> is the frequency of the radiation (SI units is s–1 or Hertz, Hz) .</a:t>
            </a:r>
          </a:p>
          <a:p>
            <a:pPr marL="0" indent="0">
              <a:buNone/>
            </a:pPr>
            <a:r>
              <a:rPr lang="en-US" sz="2400" b="1" dirty="0"/>
              <a:t>  Frequency is related to wavelength by λ=c/ν , where c, the speed of light, is  </a:t>
            </a:r>
          </a:p>
          <a:p>
            <a:pPr marL="0" indent="0">
              <a:buNone/>
            </a:pPr>
            <a:r>
              <a:rPr lang="en-US" sz="2400" b="1" dirty="0"/>
              <a:t>  3 x 108 m s–1.</a:t>
            </a:r>
          </a:p>
          <a:p>
            <a:pPr marL="0" indent="0">
              <a:buNone/>
            </a:pPr>
            <a:r>
              <a:rPr lang="en-US" sz="2400" b="1" dirty="0"/>
              <a:t> Another quantity that you will often see is wavenumber, σ=1/λ, which is commonly reported in units of cm–1.</a:t>
            </a:r>
          </a:p>
        </p:txBody>
      </p:sp>
    </p:spTree>
    <p:extLst>
      <p:ext uri="{BB962C8B-B14F-4D97-AF65-F5344CB8AC3E}">
        <p14:creationId xmlns:p14="http://schemas.microsoft.com/office/powerpoint/2010/main" val="2648951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E0E71-28F1-E2EF-48EC-CF37AE7D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4856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Material s used in 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A683F0-E9AC-FC70-3B5D-3E1AC208E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65944"/>
            <a:ext cx="10515600" cy="4175228"/>
          </a:xfrm>
        </p:spPr>
      </p:pic>
    </p:spTree>
    <p:extLst>
      <p:ext uri="{BB962C8B-B14F-4D97-AF65-F5344CB8AC3E}">
        <p14:creationId xmlns:p14="http://schemas.microsoft.com/office/powerpoint/2010/main" val="2170091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301A-22BF-B123-293D-830DB7759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95085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Continue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D806BE-5BB5-20CF-AD03-ABCCBF9D8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914" y="478971"/>
            <a:ext cx="9746342" cy="6313714"/>
          </a:xfrm>
        </p:spPr>
      </p:pic>
    </p:spTree>
    <p:extLst>
      <p:ext uri="{BB962C8B-B14F-4D97-AF65-F5344CB8AC3E}">
        <p14:creationId xmlns:p14="http://schemas.microsoft.com/office/powerpoint/2010/main" val="1437780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0948-4471-4B0B-850D-701F986D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972"/>
            <a:ext cx="10515600" cy="515982"/>
          </a:xfrm>
        </p:spPr>
        <p:txBody>
          <a:bodyPr>
            <a:normAutofit fontScale="90000"/>
          </a:bodyPr>
          <a:lstStyle/>
          <a:p>
            <a:pPr marL="0" marR="182880" lvl="0" indent="-228600" defTabSz="914400" rtl="1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  <a:defRPr/>
            </a:pPr>
            <a:r>
              <a:rPr kumimoji="0" lang="en-US" sz="3600" b="1" i="1" strike="noStrike" kern="1200" cap="none" spc="9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continue</a:t>
            </a:r>
            <a:endParaRPr lang="ar-IQ" sz="4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DCFAD-971A-4396-B16A-DC765A4BE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5737"/>
            <a:ext cx="10395857" cy="3683726"/>
          </a:xfrm>
        </p:spPr>
        <p:txBody>
          <a:bodyPr>
            <a:normAutofit fontScale="92500" lnSpcReduction="20000"/>
          </a:bodyPr>
          <a:lstStyle/>
          <a:p>
            <a:pPr marL="311785" marR="182880" indent="0" algn="l" rtl="1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40385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LED materials are compounds of group </a:t>
            </a:r>
            <a:r>
              <a:rPr lang="en-US" sz="2800" b="1" spc="9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III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element (such as : Al , Ga , In) and group </a:t>
            </a:r>
            <a:r>
              <a:rPr lang="en-US" sz="2800" b="1" spc="9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 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 such as : P , As , Sb )</a:t>
            </a:r>
          </a:p>
          <a:p>
            <a:pPr marL="311785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endParaRPr lang="en-US" sz="2800" b="1" spc="9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11785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Some tertiary alloys such as        ( Ga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1-x  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As )  and </a:t>
            </a:r>
          </a:p>
          <a:p>
            <a:pPr marL="311785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endParaRPr lang="en-US" sz="2800" b="1" spc="95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11785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quaternary alloys such as (  In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1-x 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Ga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As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</a:t>
            </a:r>
            <a:r>
              <a:rPr lang="en-US" sz="2800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1-y </a:t>
            </a:r>
            <a:r>
              <a:rPr lang="en-US" sz="28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 are also used.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r>
              <a:rPr lang="en-US" sz="2800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03700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B385-374B-4F28-B3CD-46886FF4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81036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  <a:endParaRPr lang="ar-IQ" b="1" i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FF300-9480-414C-9B4D-E160FCE52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4571"/>
            <a:ext cx="10515600" cy="5342392"/>
          </a:xfrm>
        </p:spPr>
        <p:txBody>
          <a:bodyPr>
            <a:normAutofit lnSpcReduction="10000"/>
          </a:bodyPr>
          <a:lstStyle/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sz="2400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Different materials and alloys have different band gap Energies, which can be controlled by two compositional parameters: x and  y.</a:t>
            </a:r>
          </a:p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For example : the quaternary alloy : (  In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1-x 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Ga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As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1-y 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 is             the principal material used in LED.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Two expressions are used :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1.424 + 1.266 x + 0.266 x</a:t>
            </a:r>
            <a:r>
              <a:rPr lang="en-US" b="1" spc="95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………………… (3-3)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 indent="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594360" algn="dec"/>
              </a:tabLst>
            </a:pP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182880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tabLst>
                <a:tab pos="594360" algn="dec"/>
              </a:tabLst>
            </a:pP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E</a:t>
            </a:r>
            <a:r>
              <a:rPr lang="en-US" b="1" spc="95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1.35 – 0.72 y + 0.12 y</a:t>
            </a:r>
            <a:r>
              <a:rPr lang="en-US" b="1" spc="95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b="1" spc="9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………………… (3-4)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95479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5EB4-44D9-470D-9C64-3627E47C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40228"/>
          </a:xfrm>
        </p:spPr>
        <p:txBody>
          <a:bodyPr>
            <a:normAutofit/>
          </a:bodyPr>
          <a:lstStyle/>
          <a:p>
            <a:r>
              <a:rPr lang="en-US" b="1" u="sng" dirty="0"/>
              <a:t>Examples  - example -1</a:t>
            </a:r>
            <a:endParaRPr lang="ar-IQ" b="1" u="sng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DF3D18-0F2F-42F8-B3C7-CD4CC5771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40229"/>
            <a:ext cx="10515600" cy="499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1126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20E51-6AFB-4A83-9E77-123CFFD0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098"/>
            <a:ext cx="10515600" cy="375104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Example 2</a:t>
            </a:r>
            <a:endParaRPr lang="ar-IQ" b="1" u="sng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1ECB1E-8F0E-42B1-A0EF-B9DBFDE7F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571" y="1124133"/>
            <a:ext cx="10515600" cy="2688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F6C2AF-B02C-49CA-BEBC-88C5408F8A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2290"/>
          <a:stretch>
            <a:fillRect/>
          </a:stretch>
        </p:blipFill>
        <p:spPr bwMode="auto">
          <a:xfrm>
            <a:off x="3007224" y="3944643"/>
            <a:ext cx="5355908" cy="226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7308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00CFD-8035-4949-B604-BD800A1F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LED configuration</a:t>
            </a:r>
            <a:endParaRPr lang="ar-IQ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86071-9375-4277-9CA4-2090D363E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07000"/>
              </a:lnSpc>
              <a:spcBef>
                <a:spcPts val="1080"/>
              </a:spcBef>
              <a:buClr>
                <a:srgbClr val="000000"/>
              </a:buClr>
              <a:buSzPts val="1300"/>
              <a:tabLst>
                <a:tab pos="274320" algn="dec"/>
              </a:tabLst>
            </a:pPr>
            <a:r>
              <a:rPr lang="en-US" sz="2800" u="none" strike="noStrike" spc="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A</a:t>
            </a:r>
            <a:r>
              <a:rPr lang="en-US" sz="2800" b="1" u="none" strike="noStrike" spc="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 present there are two main configuration types of </a:t>
            </a:r>
            <a:r>
              <a:rPr lang="en-US" sz="2800" b="1" u="none" strike="noStrike" spc="8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LED </a:t>
            </a:r>
            <a:r>
              <a:rPr lang="en-US" sz="2800" b="1" u="none" strike="noStrike" spc="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used in optical fiber links -</a:t>
            </a:r>
            <a:endParaRPr lang="en-US" sz="2000" b="1" u="none" strike="noStrike" spc="115" dirty="0">
              <a:effectLst/>
              <a:latin typeface="Symbol" panose="05050102010706020507" pitchFamily="18" charset="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11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82880" algn="dec"/>
              </a:tabLst>
            </a:pPr>
            <a:r>
              <a:rPr lang="en-US" sz="2800" b="1" u="none" strike="noStrike" spc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1. Surface Emitting </a:t>
            </a:r>
            <a:r>
              <a:rPr lang="en-US" sz="2800" b="1" u="none" strike="noStrike" spc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LED.</a:t>
            </a:r>
            <a:endParaRPr lang="en-US" sz="2000" b="1" u="none" strike="noStrike" spc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rtl="0" fontAlgn="base">
              <a:lnSpc>
                <a:spcPct val="110000"/>
              </a:lnSpc>
              <a:spcBef>
                <a:spcPts val="540"/>
              </a:spcBef>
              <a:spcAft>
                <a:spcPts val="0"/>
              </a:spcAft>
              <a:buClr>
                <a:srgbClr val="000000"/>
              </a:buClr>
              <a:buSzPts val="1300"/>
              <a:buNone/>
              <a:tabLst>
                <a:tab pos="182880" algn="dec"/>
              </a:tabLst>
            </a:pPr>
            <a:r>
              <a:rPr lang="en-US" sz="2800" b="1" u="none" strike="noStrike" spc="8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2. Edge Emitting </a:t>
            </a:r>
            <a:r>
              <a:rPr lang="en-US" sz="2800" b="1" u="none" strike="noStrike" spc="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LED</a:t>
            </a:r>
            <a:r>
              <a:rPr lang="en-US" sz="2800" u="none" strike="noStrike" spc="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u="none" strike="noStrike" spc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48640" marR="0" indent="0" algn="r">
              <a:lnSpc>
                <a:spcPct val="107000"/>
              </a:lnSpc>
              <a:spcBef>
                <a:spcPts val="360"/>
              </a:spcBef>
              <a:spcAft>
                <a:spcPts val="80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b="1" spc="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Both devices use a DH structure to constrain the carriers and the light to an </a:t>
            </a:r>
            <a:r>
              <a:rPr lang="en-US" sz="2800" b="1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active layer.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629814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710E8-64BB-71B9-E1AA-804F6E1A1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886"/>
            <a:ext cx="10515600" cy="104502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1. Surface Emitting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A8947-5D00-ADE6-7AD6-FFC324BB8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389120"/>
          </a:xfrm>
        </p:spPr>
        <p:txBody>
          <a:bodyPr>
            <a:normAutofit fontScale="77500" lnSpcReduction="20000"/>
          </a:bodyPr>
          <a:lstStyle/>
          <a:p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In this LED type, optical fiber is butt-coupled with itself.                This is shown in the figure-1.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</a:t>
            </a:r>
            <a:r>
              <a:rPr lang="en-US" sz="2600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The surface Emitting LED structure consists of thin central active layer of 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sz="2600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type 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GaAs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This central layer is bounded by N-type </a:t>
            </a:r>
          </a:p>
          <a:p>
            <a:pPr marL="0" indent="0">
              <a:buNone/>
            </a:pP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            Al Ga As  /n</a:t>
            </a:r>
            <a:r>
              <a:rPr lang="en-US" b="1" i="0" baseline="3000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+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-type GaAs at the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top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side.</a:t>
            </a:r>
            <a:br>
              <a:rPr lang="en-US" b="1" dirty="0"/>
            </a:b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This central layer is bounded by P-type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555555"/>
                </a:solidFill>
                <a:latin typeface="Arial" panose="020B0604020202020204" pitchFamily="34" charset="0"/>
              </a:rPr>
              <a:t>               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Al Ga As/p</a:t>
            </a:r>
            <a:r>
              <a:rPr lang="en-US" b="1" i="0" baseline="3000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+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-type GaAs at the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botto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m side.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The extreme top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</a:t>
            </a:r>
            <a:r>
              <a:rPr lang="en-US" b="1" i="0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+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type 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GaAs and bottom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</a:t>
            </a:r>
            <a:r>
              <a:rPr lang="en-US" b="1" i="0" baseline="300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+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-type 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GaAs layers are used to provide low resistive ohmic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contacts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only.</a:t>
            </a:r>
          </a:p>
          <a:p>
            <a:pPr marL="0" indent="0">
              <a:buNone/>
            </a:pPr>
            <a:br>
              <a:rPr lang="en-US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1724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20023-81E8-D997-E7F3-982E884D6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740228"/>
          </a:xfrm>
        </p:spPr>
        <p:txBody>
          <a:bodyPr>
            <a:normAutofit/>
          </a:bodyPr>
          <a:lstStyle/>
          <a:p>
            <a:r>
              <a:rPr lang="en-US" sz="3600" b="1" i="1" u="sng" dirty="0"/>
              <a:t>CONTINUE</a:t>
            </a:r>
            <a:r>
              <a:rPr lang="en-US" u="sng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36836-E2FB-3212-67BF-3C7373CB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4674734"/>
          </a:xfrm>
        </p:spPr>
        <p:txBody>
          <a:bodyPr/>
          <a:lstStyle/>
          <a:p>
            <a:pPr marL="0" indent="0">
              <a:buNone/>
            </a:pP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The external optical fiber is butt connected by etching the top layers and by shielding with epoxy resin.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When refractive indices of both p-type and n-type materials are same, light is free to come out from all the sides of the semiconductor device due to no confinement. </a:t>
            </a:r>
          </a:p>
          <a:p>
            <a:pPr marL="0" indent="0">
              <a:buNone/>
            </a:pPr>
            <a:endParaRPr lang="en-US" b="1" i="0" dirty="0">
              <a:solidFill>
                <a:srgbClr val="555555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However, only active region near the surface will emit the significant amount of light while absorbing from the other parts. Hence it is known as surface emitting LED.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39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5576-87F9-D79B-7746-DCE65C059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0874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Surface Emitting LED – construction  Fig.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63DD66-213A-EF92-D84C-D6D00B8C4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08743"/>
            <a:ext cx="9652000" cy="5747656"/>
          </a:xfrm>
        </p:spPr>
      </p:pic>
    </p:spTree>
    <p:extLst>
      <p:ext uri="{BB962C8B-B14F-4D97-AF65-F5344CB8AC3E}">
        <p14:creationId xmlns:p14="http://schemas.microsoft.com/office/powerpoint/2010/main" val="4036456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9A1EC-E145-496B-D49A-D6AC4B8D1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257"/>
            <a:ext cx="10515600" cy="63862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2. Edge Emitting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0B83F-D3C2-7FB4-BAA9-51F4D2BDE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629"/>
            <a:ext cx="10515600" cy="4679405"/>
          </a:xfrm>
        </p:spPr>
        <p:txBody>
          <a:bodyPr>
            <a:normAutofit lnSpcReduction="10000"/>
          </a:bodyPr>
          <a:lstStyle/>
          <a:p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In this type of configuration,</a:t>
            </a:r>
          </a:p>
          <a:p>
            <a:pPr marL="0" indent="0">
              <a:buNone/>
            </a:pP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  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Central active layer 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is made using </a:t>
            </a:r>
            <a:r>
              <a:rPr lang="en-US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InGaAs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having narrow        bandgap. It is bounded by wide bandgap layers such as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555555"/>
                </a:solidFill>
                <a:latin typeface="Arial" panose="020B0604020202020204" pitchFamily="34" charset="0"/>
              </a:rPr>
              <a:t>      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P+ InGaAsP and N+ </a:t>
            </a:r>
            <a:r>
              <a:rPr lang="en-US" b="1" i="0" dirty="0" err="1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InGaAsP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 cladding layers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dirty="0"/>
            </a:b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These two cladding layers help in confining injected electrons and holes into the middle layer. It also helps emitted photons to travel along LED axis as per optical properties.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• </a:t>
            </a:r>
            <a:r>
              <a:rPr lang="en-US" b="1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Due to above, light is emitted from the edge of the LED. Hence it is known by the name Edge Emitting LED.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1115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B9EFA-62D9-5A36-5F74-27C16EC0B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7331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Edge Emitting LED -  construction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1EFC91-311A-5BE4-DE56-2E32F41CE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7200" y="972457"/>
            <a:ext cx="9069762" cy="5429477"/>
          </a:xfrm>
        </p:spPr>
      </p:pic>
    </p:spTree>
    <p:extLst>
      <p:ext uri="{BB962C8B-B14F-4D97-AF65-F5344CB8AC3E}">
        <p14:creationId xmlns:p14="http://schemas.microsoft.com/office/powerpoint/2010/main" val="708180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91EA-CB55-0763-F9AB-017D30F9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3599"/>
          </a:xfrm>
        </p:spPr>
        <p:txBody>
          <a:bodyPr>
            <a:normAutofit/>
          </a:bodyPr>
          <a:lstStyle/>
          <a:p>
            <a:r>
              <a:rPr lang="en-US" sz="5400" b="1" u="sng" dirty="0">
                <a:solidFill>
                  <a:srgbClr val="FF0000"/>
                </a:solidFill>
              </a:rPr>
              <a:t>Applications of 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113721-CE73-D1BD-5A0C-03F2884E4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223" y="1672046"/>
            <a:ext cx="7835900" cy="4061165"/>
          </a:xfrm>
        </p:spPr>
      </p:pic>
    </p:spTree>
    <p:extLst>
      <p:ext uri="{BB962C8B-B14F-4D97-AF65-F5344CB8AC3E}">
        <p14:creationId xmlns:p14="http://schemas.microsoft.com/office/powerpoint/2010/main" val="764851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1493</Words>
  <Application>Microsoft Office PowerPoint</Application>
  <PresentationFormat>Widescreen</PresentationFormat>
  <Paragraphs>145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Symbol</vt:lpstr>
      <vt:lpstr>Tahoma</vt:lpstr>
      <vt:lpstr>Times New Roman</vt:lpstr>
      <vt:lpstr>Office Theme</vt:lpstr>
      <vt:lpstr>Optical sources</vt:lpstr>
      <vt:lpstr>Introduction </vt:lpstr>
      <vt:lpstr>continue</vt:lpstr>
      <vt:lpstr>Light sources</vt:lpstr>
      <vt:lpstr>Optical source</vt:lpstr>
      <vt:lpstr>How do, They make these sources?</vt:lpstr>
      <vt:lpstr>PowerPoint Presentation</vt:lpstr>
      <vt:lpstr>Light Emitting Diode(LED) :</vt:lpstr>
      <vt:lpstr>Basic of LED and its Symbol</vt:lpstr>
      <vt:lpstr>Structure of LED</vt:lpstr>
      <vt:lpstr>continue</vt:lpstr>
      <vt:lpstr>Continue </vt:lpstr>
      <vt:lpstr>Working of LED</vt:lpstr>
      <vt:lpstr>Working of LED</vt:lpstr>
      <vt:lpstr>Continue </vt:lpstr>
      <vt:lpstr>Working of LED</vt:lpstr>
      <vt:lpstr>continue</vt:lpstr>
      <vt:lpstr>LED Equations</vt:lpstr>
      <vt:lpstr>continue</vt:lpstr>
      <vt:lpstr>Continue </vt:lpstr>
      <vt:lpstr>Material s used in LED</vt:lpstr>
      <vt:lpstr>Continue </vt:lpstr>
      <vt:lpstr>continue</vt:lpstr>
      <vt:lpstr>continue</vt:lpstr>
      <vt:lpstr>Examples  - example -1</vt:lpstr>
      <vt:lpstr>Example 2</vt:lpstr>
      <vt:lpstr>LED configuration</vt:lpstr>
      <vt:lpstr> 1. Surface Emitting LED</vt:lpstr>
      <vt:lpstr>CONTINUE </vt:lpstr>
      <vt:lpstr>Surface Emitting LED – construction  Fig. 1</vt:lpstr>
      <vt:lpstr>2. Edge Emitting LED</vt:lpstr>
      <vt:lpstr>Edge Emitting LED -  construction</vt:lpstr>
      <vt:lpstr>Applications of LED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sources</dc:title>
  <dc:creator>zaid alkarawi</dc:creator>
  <cp:lastModifiedBy>windows 11</cp:lastModifiedBy>
  <cp:revision>46</cp:revision>
  <cp:lastPrinted>2025-01-26T10:21:58Z</cp:lastPrinted>
  <dcterms:created xsi:type="dcterms:W3CDTF">2022-01-06T12:04:34Z</dcterms:created>
  <dcterms:modified xsi:type="dcterms:W3CDTF">2025-01-26T10:35:30Z</dcterms:modified>
</cp:coreProperties>
</file>