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6858000" cx="12192000"/>
  <p:notesSz cx="6858000" cy="9144000"/>
  <p:embeddedFontLst>
    <p:embeddedFont>
      <p:font typeface="Arimo"/>
      <p:regular r:id="rId26"/>
      <p:bold r:id="rId27"/>
      <p:italic r:id="rId28"/>
      <p:boldItalic r:id="rId29"/>
    </p:embeddedFont>
    <p:embeddedFont>
      <p:font typeface="Open Sans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igAjbUAIzCM3p+3ojnsGDq6uyC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Arimo-regular.fntdata"/><Relationship Id="rId25" Type="http://schemas.openxmlformats.org/officeDocument/2006/relationships/slide" Target="slides/slide21.xml"/><Relationship Id="rId28" Type="http://schemas.openxmlformats.org/officeDocument/2006/relationships/font" Target="fonts/Arimo-italic.fntdata"/><Relationship Id="rId27" Type="http://schemas.openxmlformats.org/officeDocument/2006/relationships/font" Target="fonts/Arimo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Arimo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OpenSans-bold.fntdata"/><Relationship Id="rId30" Type="http://schemas.openxmlformats.org/officeDocument/2006/relationships/font" Target="fonts/OpenSans-regular.fntdata"/><Relationship Id="rId11" Type="http://schemas.openxmlformats.org/officeDocument/2006/relationships/slide" Target="slides/slide7.xml"/><Relationship Id="rId33" Type="http://schemas.openxmlformats.org/officeDocument/2006/relationships/font" Target="fonts/OpenSans-boldItalic.fntdata"/><Relationship Id="rId10" Type="http://schemas.openxmlformats.org/officeDocument/2006/relationships/slide" Target="slides/slide6.xml"/><Relationship Id="rId32" Type="http://schemas.openxmlformats.org/officeDocument/2006/relationships/font" Target="fonts/OpenSans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customschemas.google.com/relationships/presentationmetadata" Target="meta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471714"/>
            <a:ext cx="9071429" cy="15675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 sz="11500">
                <a:solidFill>
                  <a:srgbClr val="FF0000"/>
                </a:solidFill>
              </a:rPr>
              <a:t>Laser diode</a:t>
            </a:r>
            <a:endParaRPr b="1" sz="11500">
              <a:solidFill>
                <a:srgbClr val="FF0000"/>
              </a:solidFill>
            </a:endParaRPr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 sz="5400"/>
              <a:t>introduction</a:t>
            </a:r>
            <a:endParaRPr sz="5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lock Diagram of Optical Fiber Communication" id="90" name="Google Shape;9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057" y="871538"/>
            <a:ext cx="9441543" cy="5522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 txBox="1"/>
          <p:nvPr>
            <p:ph type="title"/>
          </p:nvPr>
        </p:nvSpPr>
        <p:spPr>
          <a:xfrm>
            <a:off x="838200" y="1"/>
            <a:ext cx="10515600" cy="6810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 u="sng">
                <a:solidFill>
                  <a:srgbClr val="FF0000"/>
                </a:solidFill>
              </a:rPr>
              <a:t>Laser Diode</a:t>
            </a:r>
            <a:endParaRPr b="1" u="sng">
              <a:solidFill>
                <a:srgbClr val="FF0000"/>
              </a:solidFill>
            </a:endParaRPr>
          </a:p>
        </p:txBody>
      </p:sp>
      <p:sp>
        <p:nvSpPr>
          <p:cNvPr id="96" name="Google Shape;96;p3"/>
          <p:cNvSpPr txBox="1"/>
          <p:nvPr>
            <p:ph idx="1" type="body"/>
          </p:nvPr>
        </p:nvSpPr>
        <p:spPr>
          <a:xfrm>
            <a:off x="838200" y="681037"/>
            <a:ext cx="10515600" cy="5495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A Laser Diode is a semiconductor device similar to a light-emitting diode (LED).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It uses p-n junction to emit coherent light in which all the waves are at the </a:t>
            </a:r>
            <a:r>
              <a:rPr b="1" lang="en-US" sz="3200">
                <a:solidFill>
                  <a:srgbClr val="FF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same frequency and phase</a:t>
            </a:r>
            <a:r>
              <a:rPr b="1" lang="en-US"/>
              <a:t>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 This coherent light is produced by the laser diode using a process termed as “</a:t>
            </a:r>
            <a:r>
              <a:rPr b="1" lang="en-US">
                <a:solidFill>
                  <a:srgbClr val="FF0000"/>
                </a:solidFill>
              </a:rPr>
              <a:t>L</a:t>
            </a:r>
            <a:r>
              <a:rPr b="1" lang="en-US"/>
              <a:t>ight </a:t>
            </a:r>
            <a:r>
              <a:rPr b="1" lang="en-US">
                <a:solidFill>
                  <a:srgbClr val="FF0000"/>
                </a:solidFill>
              </a:rPr>
              <a:t>A</a:t>
            </a:r>
            <a:r>
              <a:rPr b="1" lang="en-US"/>
              <a:t>mplification by </a:t>
            </a:r>
            <a:r>
              <a:rPr b="1" lang="en-US">
                <a:solidFill>
                  <a:srgbClr val="FF0000"/>
                </a:solidFill>
              </a:rPr>
              <a:t>S</a:t>
            </a:r>
            <a:r>
              <a:rPr b="1" lang="en-US"/>
              <a:t>timulated </a:t>
            </a:r>
            <a:r>
              <a:rPr b="1" lang="en-US">
                <a:solidFill>
                  <a:srgbClr val="FF0000"/>
                </a:solidFill>
              </a:rPr>
              <a:t>E</a:t>
            </a:r>
            <a:r>
              <a:rPr b="1" lang="en-US"/>
              <a:t>mission of </a:t>
            </a:r>
            <a:r>
              <a:rPr b="1" lang="en-US">
                <a:solidFill>
                  <a:srgbClr val="FF0000"/>
                </a:solidFill>
              </a:rPr>
              <a:t>R</a:t>
            </a:r>
            <a:r>
              <a:rPr b="1" lang="en-US"/>
              <a:t>adiation”, which is abbreviated as </a:t>
            </a:r>
            <a:r>
              <a:rPr b="1" lang="en-US">
                <a:solidFill>
                  <a:srgbClr val="FF0000"/>
                </a:solidFill>
              </a:rPr>
              <a:t>LASER.</a:t>
            </a:r>
            <a:r>
              <a:rPr b="1" lang="en-US"/>
              <a:t> </a:t>
            </a:r>
            <a:endParaRPr b="1"/>
          </a:p>
          <a:p>
            <a:pPr indent="-228600" lvl="0" marL="2286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              </a:t>
            </a:r>
            <a:r>
              <a:rPr b="1" lang="en-US">
                <a:latin typeface="Algerian"/>
                <a:ea typeface="Algerian"/>
                <a:cs typeface="Algerian"/>
                <a:sym typeface="Algerian"/>
              </a:rPr>
              <a:t>تضخيم الضوء عن طريق تحفيز انبعاث الاشعاع</a:t>
            </a:r>
            <a:endParaRPr b="1">
              <a:latin typeface="Algerian"/>
              <a:ea typeface="Algerian"/>
              <a:cs typeface="Algerian"/>
              <a:sym typeface="Algerian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And since a p-n junction is used to produce laser light, this device is named as a </a:t>
            </a:r>
            <a:r>
              <a:rPr b="1" lang="en-US">
                <a:solidFill>
                  <a:srgbClr val="FF0000"/>
                </a:solidFill>
              </a:rPr>
              <a:t>laser diode</a:t>
            </a:r>
            <a:r>
              <a:rPr b="1" lang="en-US"/>
              <a:t>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 Before we learn more about the working process of a </a:t>
            </a:r>
            <a:r>
              <a:rPr b="1" lang="en-US">
                <a:solidFill>
                  <a:srgbClr val="FF0000"/>
                </a:solidFill>
              </a:rPr>
              <a:t>laser diode</a:t>
            </a:r>
            <a:r>
              <a:rPr b="1" lang="en-US"/>
              <a:t>, let’s look at how laser light is different from other types of light, and its advantages.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/>
          <p:nvPr>
            <p:ph type="title"/>
          </p:nvPr>
        </p:nvSpPr>
        <p:spPr>
          <a:xfrm>
            <a:off x="838200" y="1"/>
            <a:ext cx="10515600" cy="812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 sz="6000" u="sng">
                <a:solidFill>
                  <a:srgbClr val="FF0000"/>
                </a:solidFill>
              </a:rPr>
              <a:t>Light - types</a:t>
            </a:r>
            <a:endParaRPr b="1" sz="6000" u="sng">
              <a:solidFill>
                <a:srgbClr val="FF0000"/>
              </a:solidFill>
            </a:endParaRPr>
          </a:p>
        </p:txBody>
      </p:sp>
      <p:sp>
        <p:nvSpPr>
          <p:cNvPr id="102" name="Google Shape;102;p4"/>
          <p:cNvSpPr txBox="1"/>
          <p:nvPr>
            <p:ph idx="1" type="body"/>
          </p:nvPr>
        </p:nvSpPr>
        <p:spPr>
          <a:xfrm>
            <a:off x="838200" y="812800"/>
            <a:ext cx="10515600" cy="57041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The light from sunlight or from most of the artificial light sources contains waves of multiple wavelengths and they are </a:t>
            </a:r>
            <a:r>
              <a:rPr b="1"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out of phase</a:t>
            </a:r>
            <a:r>
              <a:rPr b="1" lang="en-US">
                <a:latin typeface="Arial"/>
                <a:ea typeface="Arial"/>
                <a:cs typeface="Arial"/>
                <a:sym typeface="Arial"/>
              </a:rPr>
              <a:t> with each other.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 The light waves from monochromatic light sources like incandescent bulb also are </a:t>
            </a:r>
            <a:r>
              <a:rPr b="1"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not in phase</a:t>
            </a:r>
            <a:r>
              <a:rPr b="1" lang="en-US">
                <a:latin typeface="Arial"/>
                <a:ea typeface="Arial"/>
                <a:cs typeface="Arial"/>
                <a:sym typeface="Arial"/>
              </a:rPr>
              <a:t> with each other.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In contrast to the previous light sources, </a:t>
            </a:r>
            <a:r>
              <a:rPr b="1"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laser diodes produce a narrow beam of laser light in which all the light waves have similar wavelengths and they travel together with their peaks lined up.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This is why laser beams are very bright, and can be focused over a very tiny spot.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Of all the devices that produce laser light, </a:t>
            </a:r>
            <a:r>
              <a:rPr b="1"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laser diodes </a:t>
            </a:r>
            <a:r>
              <a:rPr b="1" lang="en-US">
                <a:latin typeface="Arial"/>
                <a:ea typeface="Arial"/>
                <a:cs typeface="Arial"/>
                <a:sym typeface="Arial"/>
              </a:rPr>
              <a:t>or semiconductor lasers are the most efficient and they come in </a:t>
            </a:r>
            <a:r>
              <a:rPr b="1"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smaller packages</a:t>
            </a:r>
            <a:r>
              <a:rPr b="1" lang="en-US">
                <a:latin typeface="Arial"/>
                <a:ea typeface="Arial"/>
                <a:cs typeface="Arial"/>
                <a:sym typeface="Arial"/>
              </a:rPr>
              <a:t>. So they are widely used in various devices like </a:t>
            </a:r>
            <a:r>
              <a:rPr b="1"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laser printers</a:t>
            </a:r>
            <a:r>
              <a:rPr b="1" lang="en-US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barcode readers, security systems, Autonomous vehicles (LIDAR), Fiber optic communications etc. </a:t>
            </a:r>
            <a:endParaRPr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20624"/>
            <a:ext cx="12192000" cy="6216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Open Sans"/>
              <a:buNone/>
            </a:pPr>
            <a:r>
              <a:rPr b="1" i="0" lang="en-US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How a Laser Diode Works?</a:t>
            </a:r>
            <a:endParaRPr/>
          </a:p>
        </p:txBody>
      </p:sp>
      <p:sp>
        <p:nvSpPr>
          <p:cNvPr id="113" name="Google Shape;113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None/>
            </a:pPr>
            <a:r>
              <a:rPr b="1" i="0" lang="en-US" sz="280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The working of a laser diode takes place in three main steps</a:t>
            </a:r>
            <a:r>
              <a:rPr b="0" i="0" lang="en-US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"/>
          <p:cNvSpPr txBox="1"/>
          <p:nvPr>
            <p:ph type="title"/>
          </p:nvPr>
        </p:nvSpPr>
        <p:spPr>
          <a:xfrm>
            <a:off x="838200" y="1"/>
            <a:ext cx="10515600" cy="6603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Open Sans"/>
              <a:buNone/>
            </a:pPr>
            <a:r>
              <a:rPr b="1" i="0" lang="en-US" sz="3600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Energy Absorption</a:t>
            </a:r>
            <a:endParaRPr sz="3600" u="sng">
              <a:solidFill>
                <a:srgbClr val="FF0000"/>
              </a:solidFill>
            </a:endParaRPr>
          </a:p>
        </p:txBody>
      </p:sp>
      <p:sp>
        <p:nvSpPr>
          <p:cNvPr id="119" name="Google Shape;119;p7"/>
          <p:cNvSpPr txBox="1"/>
          <p:nvPr>
            <p:ph idx="1" type="body"/>
          </p:nvPr>
        </p:nvSpPr>
        <p:spPr>
          <a:xfrm>
            <a:off x="925286" y="511628"/>
            <a:ext cx="10515600" cy="58347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The laser diode consists of a p-n junction where holes and electrons exist. (Here, </a:t>
            </a:r>
            <a:r>
              <a:rPr b="1" lang="en-US" sz="2400">
                <a:solidFill>
                  <a:srgbClr val="FF0000"/>
                </a:solidFill>
              </a:rPr>
              <a:t>a hole means the absence of an electron</a:t>
            </a:r>
            <a:r>
              <a:rPr b="1" lang="en-US" sz="2400"/>
              <a:t>).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 When a certain </a:t>
            </a:r>
            <a:r>
              <a:rPr b="1" lang="en-US">
                <a:solidFill>
                  <a:srgbClr val="FF0000"/>
                </a:solidFill>
              </a:rPr>
              <a:t>voltage</a:t>
            </a:r>
            <a:r>
              <a:rPr b="1" lang="en-US" sz="2400"/>
              <a:t> is applied at the p-n junction, the electrons absorb energy and they transition to a higher energy level.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en-US" sz="2400"/>
              <a:t> Holes are formed at the original position of the excited electron. </a:t>
            </a:r>
            <a:r>
              <a:rPr b="1" lang="en-US" sz="2400">
                <a:solidFill>
                  <a:srgbClr val="FF0000"/>
                </a:solidFill>
              </a:rPr>
              <a:t>The electrons stay in this excited state without recombining with holes for a very small duration of time, termed as “R</a:t>
            </a:r>
            <a:r>
              <a:rPr b="1" lang="en-US">
                <a:solidFill>
                  <a:srgbClr val="FF0000"/>
                </a:solidFill>
              </a:rPr>
              <a:t>ecombination time</a:t>
            </a:r>
            <a:r>
              <a:rPr b="1" lang="en-US" sz="2400">
                <a:solidFill>
                  <a:srgbClr val="FF0000"/>
                </a:solidFill>
              </a:rPr>
              <a:t>” or “upper-state lifetime”.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Char char="•"/>
            </a:pPr>
            <a:r>
              <a:rPr b="1" lang="en-US" sz="2400">
                <a:solidFill>
                  <a:srgbClr val="FF0000"/>
                </a:solidFill>
              </a:rPr>
              <a:t> </a:t>
            </a:r>
            <a:r>
              <a:rPr b="1" lang="en-US" sz="2400"/>
              <a:t>The </a:t>
            </a:r>
            <a:r>
              <a:rPr b="1" lang="en-US" sz="2400">
                <a:solidFill>
                  <a:srgbClr val="FF0000"/>
                </a:solidFill>
              </a:rPr>
              <a:t>Recombination time </a:t>
            </a:r>
            <a:r>
              <a:rPr b="1" lang="en-US" sz="2400"/>
              <a:t>is about a </a:t>
            </a:r>
            <a:r>
              <a:rPr b="1" lang="en-US" sz="2400">
                <a:solidFill>
                  <a:srgbClr val="FF0000"/>
                </a:solidFill>
              </a:rPr>
              <a:t>nanosecond</a:t>
            </a:r>
            <a:r>
              <a:rPr b="1" lang="en-US" sz="2400"/>
              <a:t> for most laser diodes.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20" name="Google Shape;12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2971" y="3853544"/>
            <a:ext cx="4397829" cy="3004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"/>
          <p:cNvSpPr txBox="1"/>
          <p:nvPr>
            <p:ph type="title"/>
          </p:nvPr>
        </p:nvSpPr>
        <p:spPr>
          <a:xfrm>
            <a:off x="838200" y="0"/>
            <a:ext cx="10515600" cy="6894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Open Sans"/>
              <a:buNone/>
            </a:pPr>
            <a:r>
              <a:rPr b="1" lang="en-US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Spontaneous Emission</a:t>
            </a:r>
            <a:endParaRPr b="1" u="sng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6" name="Google Shape;126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94000" y="3429000"/>
            <a:ext cx="4956629" cy="3108543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8"/>
          <p:cNvSpPr txBox="1"/>
          <p:nvPr/>
        </p:nvSpPr>
        <p:spPr>
          <a:xfrm>
            <a:off x="1182913" y="899886"/>
            <a:ext cx="8919029" cy="335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After the upper-state lifetime of excited electrons expired, they recombine with holes.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As the electrons fall from higher energy level to a lower energy level, the difference in energy is converted into </a:t>
            </a:r>
            <a:r>
              <a:rPr b="1" i="1" lang="en-US" sz="2400" u="none" cap="none" strike="noStrik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photons or electromagnetic radiation.</a:t>
            </a:r>
            <a:endParaRPr b="1" i="1" sz="2000" u="none" cap="none" strike="noStrik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</a:rPr>
              <a:t>This same process is used to produce light in LEDs</a:t>
            </a:r>
            <a:r>
              <a:rPr b="1" i="0" lang="en-US" sz="2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b="1" i="0" lang="en-US" sz="2000" u="none" cap="none" strike="noStrik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The energy of the emitted photon is given by the difference between the two energy levels.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 txBox="1"/>
          <p:nvPr>
            <p:ph type="title"/>
          </p:nvPr>
        </p:nvSpPr>
        <p:spPr>
          <a:xfrm>
            <a:off x="1498600" y="0"/>
            <a:ext cx="10515600" cy="68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mo"/>
              <a:buNone/>
            </a:pPr>
            <a:r>
              <a:rPr b="1" i="0" lang="en-US" sz="3600" u="sng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Stimulated Emission</a:t>
            </a:r>
            <a:endParaRPr sz="3600" u="sng">
              <a:solidFill>
                <a:srgbClr val="FF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33" name="Google Shape;133;p9"/>
          <p:cNvSpPr txBox="1"/>
          <p:nvPr>
            <p:ph idx="1" type="body"/>
          </p:nvPr>
        </p:nvSpPr>
        <p:spPr>
          <a:xfrm>
            <a:off x="838200" y="827314"/>
            <a:ext cx="10515600" cy="53496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Char char="•"/>
            </a:pPr>
            <a:r>
              <a:rPr b="1" i="0" lang="en-US">
                <a:solidFill>
                  <a:srgbClr val="7030A0"/>
                </a:solidFill>
                <a:latin typeface="MS PGothic"/>
                <a:ea typeface="MS PGothic"/>
                <a:cs typeface="MS PGothic"/>
                <a:sym typeface="MS PGothic"/>
              </a:rPr>
              <a:t>We need more coherent photons from the laser diode than the ones emitted through the process of </a:t>
            </a:r>
            <a:r>
              <a:rPr b="1" i="0" lang="en-US" sz="3200">
                <a:solidFill>
                  <a:srgbClr val="FF0000"/>
                </a:solidFill>
                <a:latin typeface="MS PGothic"/>
                <a:ea typeface="MS PGothic"/>
                <a:cs typeface="MS PGothic"/>
                <a:sym typeface="MS PGothic"/>
              </a:rPr>
              <a:t>spontaneous emission.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b="1" i="0" lang="en-US">
                <a:solidFill>
                  <a:srgbClr val="000000"/>
                </a:solidFill>
                <a:latin typeface="MS PGothic"/>
                <a:ea typeface="MS PGothic"/>
                <a:cs typeface="MS PGothic"/>
                <a:sym typeface="MS PGothic"/>
              </a:rPr>
              <a:t> A partially reflecting mirror is used on either side of the diode so that the photons released from spontaneous emission are </a:t>
            </a:r>
            <a:r>
              <a:rPr b="1" i="0" lang="en-US">
                <a:solidFill>
                  <a:srgbClr val="0070C0"/>
                </a:solidFill>
                <a:latin typeface="MS PGothic"/>
                <a:ea typeface="MS PGothic"/>
                <a:cs typeface="MS PGothic"/>
                <a:sym typeface="MS PGothic"/>
              </a:rPr>
              <a:t>trapped</a:t>
            </a:r>
            <a:r>
              <a:rPr b="1" i="0" lang="en-US">
                <a:solidFill>
                  <a:srgbClr val="000000"/>
                </a:solidFill>
                <a:latin typeface="MS PGothic"/>
                <a:ea typeface="MS PGothic"/>
                <a:cs typeface="MS PGothic"/>
                <a:sym typeface="MS PGothic"/>
              </a:rPr>
              <a:t> in the p-n junction until their concentration reaches a </a:t>
            </a:r>
            <a:r>
              <a:rPr b="1" i="0" lang="en-US" sz="3200">
                <a:solidFill>
                  <a:srgbClr val="FF0000"/>
                </a:solidFill>
                <a:latin typeface="MS PGothic"/>
                <a:ea typeface="MS PGothic"/>
                <a:cs typeface="MS PGothic"/>
                <a:sym typeface="MS PGothic"/>
              </a:rPr>
              <a:t>threshold value</a:t>
            </a:r>
            <a:r>
              <a:rPr b="1" i="0" lang="en-US">
                <a:solidFill>
                  <a:srgbClr val="000000"/>
                </a:solidFill>
                <a:latin typeface="MS PGothic"/>
                <a:ea typeface="MS PGothic"/>
                <a:cs typeface="MS PGothic"/>
                <a:sym typeface="MS PGothic"/>
              </a:rPr>
              <a:t>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b="1" i="0" lang="en-US">
                <a:solidFill>
                  <a:srgbClr val="000000"/>
                </a:solidFill>
                <a:latin typeface="MS PGothic"/>
                <a:ea typeface="MS PGothic"/>
                <a:cs typeface="MS PGothic"/>
                <a:sym typeface="MS PGothic"/>
              </a:rPr>
              <a:t>These trapped photons </a:t>
            </a:r>
            <a:r>
              <a:rPr b="1" i="0" lang="en-US" sz="3200">
                <a:solidFill>
                  <a:srgbClr val="C00000"/>
                </a:solidFill>
                <a:latin typeface="MS PGothic"/>
                <a:ea typeface="MS PGothic"/>
                <a:cs typeface="MS PGothic"/>
                <a:sym typeface="MS PGothic"/>
              </a:rPr>
              <a:t>Stimulate</a:t>
            </a:r>
            <a:r>
              <a:rPr b="1" i="0" lang="en-US">
                <a:solidFill>
                  <a:srgbClr val="000000"/>
                </a:solidFill>
                <a:latin typeface="MS PGothic"/>
                <a:ea typeface="MS PGothic"/>
                <a:cs typeface="MS PGothic"/>
                <a:sym typeface="MS PGothic"/>
              </a:rPr>
              <a:t> the excited electrons to recombine with holes even </a:t>
            </a:r>
            <a:r>
              <a:rPr b="1" i="0" lang="en-US">
                <a:solidFill>
                  <a:srgbClr val="C00000"/>
                </a:solidFill>
                <a:latin typeface="MS PGothic"/>
                <a:ea typeface="MS PGothic"/>
                <a:cs typeface="MS PGothic"/>
                <a:sym typeface="MS PGothic"/>
              </a:rPr>
              <a:t>before their recombination time</a:t>
            </a:r>
            <a:r>
              <a:rPr b="1" i="0" lang="en-US">
                <a:solidFill>
                  <a:srgbClr val="000000"/>
                </a:solidFill>
                <a:latin typeface="MS PGothic"/>
                <a:ea typeface="MS PGothic"/>
                <a:cs typeface="MS PGothic"/>
                <a:sym typeface="MS PGothic"/>
              </a:rPr>
              <a:t>. This results in the </a:t>
            </a:r>
            <a:r>
              <a:rPr b="1" i="0" lang="en-US">
                <a:solidFill>
                  <a:srgbClr val="0070C0"/>
                </a:solidFill>
                <a:latin typeface="MS PGothic"/>
                <a:ea typeface="MS PGothic"/>
                <a:cs typeface="MS PGothic"/>
                <a:sym typeface="MS PGothic"/>
              </a:rPr>
              <a:t>release</a:t>
            </a:r>
            <a:r>
              <a:rPr b="1" i="0" lang="en-US">
                <a:solidFill>
                  <a:srgbClr val="000000"/>
                </a:solidFill>
                <a:latin typeface="MS PGothic"/>
                <a:ea typeface="MS PGothic"/>
                <a:cs typeface="MS PGothic"/>
                <a:sym typeface="MS PGothic"/>
              </a:rPr>
              <a:t> of more </a:t>
            </a:r>
            <a:r>
              <a:rPr b="1" i="0" lang="en-US" sz="3200">
                <a:solidFill>
                  <a:srgbClr val="FF0000"/>
                </a:solidFill>
                <a:latin typeface="MS PGothic"/>
                <a:ea typeface="MS PGothic"/>
                <a:cs typeface="MS PGothic"/>
                <a:sym typeface="MS PGothic"/>
              </a:rPr>
              <a:t>photons</a:t>
            </a:r>
            <a:r>
              <a:rPr b="1" i="0" lang="en-US">
                <a:solidFill>
                  <a:srgbClr val="000000"/>
                </a:solidFill>
                <a:latin typeface="MS PGothic"/>
                <a:ea typeface="MS PGothic"/>
                <a:cs typeface="MS PGothic"/>
                <a:sym typeface="MS PGothic"/>
              </a:rPr>
              <a:t> that are in exact phase with the initial photons and so the output gets</a:t>
            </a:r>
            <a:r>
              <a:rPr b="1" i="0" lang="en-US">
                <a:solidFill>
                  <a:srgbClr val="FF0000"/>
                </a:solidFill>
                <a:latin typeface="MS PGothic"/>
                <a:ea typeface="MS PGothic"/>
                <a:cs typeface="MS PGothic"/>
                <a:sym typeface="MS PGothic"/>
              </a:rPr>
              <a:t> amplified</a:t>
            </a:r>
            <a:r>
              <a:rPr b="1" i="0" lang="en-US">
                <a:solidFill>
                  <a:srgbClr val="000000"/>
                </a:solidFill>
                <a:latin typeface="MS PGothic"/>
                <a:ea typeface="MS PGothic"/>
                <a:cs typeface="MS PGothic"/>
                <a:sym typeface="MS PGothic"/>
              </a:rPr>
              <a:t>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b="1" i="0" lang="en-US">
                <a:solidFill>
                  <a:srgbClr val="000000"/>
                </a:solidFill>
                <a:latin typeface="MS PGothic"/>
                <a:ea typeface="MS PGothic"/>
                <a:cs typeface="MS PGothic"/>
                <a:sym typeface="MS PGothic"/>
              </a:rPr>
              <a:t> Once the photon concentration goes above a </a:t>
            </a:r>
            <a:r>
              <a:rPr b="1" i="0" lang="en-US">
                <a:solidFill>
                  <a:srgbClr val="0070C0"/>
                </a:solidFill>
                <a:latin typeface="MS PGothic"/>
                <a:ea typeface="MS PGothic"/>
                <a:cs typeface="MS PGothic"/>
                <a:sym typeface="MS PGothic"/>
              </a:rPr>
              <a:t>threshold,</a:t>
            </a:r>
            <a:r>
              <a:rPr b="1" i="0" lang="en-US">
                <a:solidFill>
                  <a:srgbClr val="000000"/>
                </a:solidFill>
                <a:latin typeface="MS PGothic"/>
                <a:ea typeface="MS PGothic"/>
                <a:cs typeface="MS PGothic"/>
                <a:sym typeface="MS PGothic"/>
              </a:rPr>
              <a:t> they escape from the partially reflecting mirrors, </a:t>
            </a:r>
            <a:r>
              <a:rPr b="1" i="0" lang="en-US">
                <a:solidFill>
                  <a:srgbClr val="7030A0"/>
                </a:solidFill>
                <a:latin typeface="MS PGothic"/>
                <a:ea typeface="MS PGothic"/>
                <a:cs typeface="MS PGothic"/>
                <a:sym typeface="MS PGothic"/>
              </a:rPr>
              <a:t>Resulting in a bright monochromatic coherent light.</a:t>
            </a:r>
            <a:endParaRPr b="1">
              <a:solidFill>
                <a:srgbClr val="7030A0"/>
              </a:solidFill>
              <a:latin typeface="MS PGothic"/>
              <a:ea typeface="MS PGothic"/>
              <a:cs typeface="MS PGothic"/>
              <a:sym typeface="MS P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"/>
          <p:cNvSpPr txBox="1"/>
          <p:nvPr>
            <p:ph type="title"/>
          </p:nvPr>
        </p:nvSpPr>
        <p:spPr>
          <a:xfrm>
            <a:off x="838200" y="1"/>
            <a:ext cx="10515600" cy="82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i="1" lang="en-US" sz="4800" u="sng"/>
              <a:t>continue</a:t>
            </a:r>
            <a:endParaRPr b="1" i="1" sz="4800" u="sng"/>
          </a:p>
        </p:txBody>
      </p:sp>
      <p:pic>
        <p:nvPicPr>
          <p:cNvPr id="139" name="Google Shape;139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968967"/>
            <a:ext cx="10515600" cy="406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S PGothic"/>
              <a:buNone/>
            </a:pPr>
            <a:r>
              <a:rPr b="1" lang="en-US" u="sng">
                <a:solidFill>
                  <a:srgbClr val="FF0000"/>
                </a:solidFill>
                <a:latin typeface="MS PGothic"/>
                <a:ea typeface="MS PGothic"/>
                <a:cs typeface="MS PGothic"/>
                <a:sym typeface="MS PGothic"/>
              </a:rPr>
              <a:t>Construction of Laser Diode</a:t>
            </a:r>
            <a:endParaRPr b="1" u="sng">
              <a:solidFill>
                <a:srgbClr val="FF0000"/>
              </a:solidFill>
              <a:latin typeface="MS PGothic"/>
              <a:ea typeface="MS PGothic"/>
              <a:cs typeface="MS PGothic"/>
              <a:sym typeface="MS PGothic"/>
            </a:endParaRPr>
          </a:p>
        </p:txBody>
      </p:sp>
      <p:pic>
        <p:nvPicPr>
          <p:cNvPr id="145" name="Google Shape;145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892136"/>
            <a:ext cx="10515600" cy="4218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20471"/>
            <a:ext cx="12192000" cy="58170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"/>
          <p:cNvSpPr txBox="1"/>
          <p:nvPr>
            <p:ph type="title"/>
          </p:nvPr>
        </p:nvSpPr>
        <p:spPr>
          <a:xfrm>
            <a:off x="838200" y="1"/>
            <a:ext cx="10515600" cy="81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1" lang="en-US" u="sng"/>
              <a:t>continue</a:t>
            </a:r>
            <a:endParaRPr b="1" i="1" u="sng"/>
          </a:p>
        </p:txBody>
      </p:sp>
      <p:sp>
        <p:nvSpPr>
          <p:cNvPr id="156" name="Google Shape;156;p13"/>
          <p:cNvSpPr txBox="1"/>
          <p:nvPr>
            <p:ph idx="1" type="body"/>
          </p:nvPr>
        </p:nvSpPr>
        <p:spPr>
          <a:xfrm>
            <a:off x="838200" y="1444171"/>
            <a:ext cx="10515600" cy="51670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The input terminals are connected to a metal plates which are sandwiched to the n-type and p-type layers.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This type of laser diode is also called as a “Homojunction Laser Diode”.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The intrinsic region between the p-type and n-type material is used to increase the </a:t>
            </a:r>
            <a:r>
              <a:rPr b="1" lang="en-US">
                <a:solidFill>
                  <a:srgbClr val="FF0000"/>
                </a:solidFill>
              </a:rPr>
              <a:t>volume of active region</a:t>
            </a:r>
            <a:r>
              <a:rPr b="1" lang="en-US"/>
              <a:t>, so that more number of holes and electrons can accumulate at the junction and produce photons.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4"/>
          <p:cNvSpPr txBox="1"/>
          <p:nvPr>
            <p:ph type="title"/>
          </p:nvPr>
        </p:nvSpPr>
        <p:spPr>
          <a:xfrm>
            <a:off x="838200" y="1"/>
            <a:ext cx="10515600" cy="6810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i="1" lang="en-US" u="sng"/>
              <a:t>continue</a:t>
            </a:r>
            <a:endParaRPr b="1" i="1" u="sng"/>
          </a:p>
        </p:txBody>
      </p:sp>
      <p:sp>
        <p:nvSpPr>
          <p:cNvPr id="162" name="Google Shape;162;p14"/>
          <p:cNvSpPr txBox="1"/>
          <p:nvPr>
            <p:ph idx="1" type="body"/>
          </p:nvPr>
        </p:nvSpPr>
        <p:spPr>
          <a:xfrm>
            <a:off x="838200" y="1872343"/>
            <a:ext cx="10515600" cy="43046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This allows more number of electrons to recombine with holes at any instant of time, resulting in </a:t>
            </a:r>
            <a:r>
              <a:rPr b="1" lang="en-US">
                <a:solidFill>
                  <a:srgbClr val="FF0000"/>
                </a:solidFill>
              </a:rPr>
              <a:t>better output power</a:t>
            </a:r>
            <a:r>
              <a:rPr b="1" lang="en-US"/>
              <a:t>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The laser light is emitted from the </a:t>
            </a:r>
            <a:r>
              <a:rPr b="1" lang="en-US">
                <a:solidFill>
                  <a:srgbClr val="C00000"/>
                </a:solidFill>
              </a:rPr>
              <a:t>Elliptical region</a:t>
            </a:r>
            <a:r>
              <a:rPr b="1" lang="en-US"/>
              <a:t>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This beam from the laser diode can be further focused using an </a:t>
            </a:r>
            <a:r>
              <a:rPr b="1" lang="en-US" sz="3200">
                <a:solidFill>
                  <a:srgbClr val="FF0000"/>
                </a:solidFill>
              </a:rPr>
              <a:t>optical lens</a:t>
            </a:r>
            <a:r>
              <a:rPr b="1" lang="en-US"/>
              <a:t>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This entire PIN diode (P-type, Intrinsic, N-Type) arrangement is enclosed normally in a </a:t>
            </a:r>
            <a:r>
              <a:rPr b="1" lang="en-US">
                <a:solidFill>
                  <a:srgbClr val="FF0000"/>
                </a:solidFill>
              </a:rPr>
              <a:t>metal casing.</a:t>
            </a:r>
            <a:endParaRPr b="1">
              <a:solidFill>
                <a:srgbClr val="FF0000"/>
              </a:solidFill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8000" y="268958"/>
            <a:ext cx="10363200" cy="6320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"/>
          <p:cNvSpPr txBox="1"/>
          <p:nvPr>
            <p:ph type="title"/>
          </p:nvPr>
        </p:nvSpPr>
        <p:spPr>
          <a:xfrm>
            <a:off x="838200" y="1"/>
            <a:ext cx="10515600" cy="972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Open Sans"/>
              <a:buNone/>
            </a:pPr>
            <a:r>
              <a:rPr b="1" i="0" lang="en-US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Laser Diode P-I Characteristics</a:t>
            </a:r>
            <a:endParaRPr u="sng"/>
          </a:p>
        </p:txBody>
      </p:sp>
      <p:pic>
        <p:nvPicPr>
          <p:cNvPr id="173" name="Google Shape;173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086" y="1117600"/>
            <a:ext cx="11763828" cy="5018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"/>
          <p:cNvSpPr txBox="1"/>
          <p:nvPr>
            <p:ph type="title"/>
          </p:nvPr>
        </p:nvSpPr>
        <p:spPr>
          <a:xfrm>
            <a:off x="838200" y="210457"/>
            <a:ext cx="10515600" cy="4705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i="1" lang="en-US" u="sng"/>
              <a:t>continue</a:t>
            </a:r>
            <a:endParaRPr b="1" i="1" u="sng"/>
          </a:p>
        </p:txBody>
      </p:sp>
      <p:sp>
        <p:nvSpPr>
          <p:cNvPr id="179" name="Google Shape;179;p17"/>
          <p:cNvSpPr txBox="1"/>
          <p:nvPr>
            <p:ph idx="1" type="body"/>
          </p:nvPr>
        </p:nvSpPr>
        <p:spPr>
          <a:xfrm>
            <a:off x="838200" y="994228"/>
            <a:ext cx="10515600" cy="5160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</a:t>
            </a:r>
            <a:r>
              <a:rPr b="1" i="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we increase the current flow to the laser diode, the optical power of output light gradually increases up to a certain threshold.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b="1" i="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Until this point, most of the light emitted is due to </a:t>
            </a:r>
            <a:r>
              <a:rPr b="1" i="0" lang="en-US" sz="32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spontaneous emission.</a:t>
            </a:r>
            <a:endParaRPr b="1" i="0" u="sng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b="1" i="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Above this threshold current, the process of </a:t>
            </a:r>
            <a:r>
              <a:rPr b="1" i="0"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stimulated emission increases. </a:t>
            </a:r>
            <a:r>
              <a:rPr b="1" i="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causes the power of output light to increase a lot even for smaller increases in input current.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b="1" i="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output optical power also depends on </a:t>
            </a:r>
            <a:r>
              <a:rPr b="1" i="0"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temperature</a:t>
            </a:r>
            <a:r>
              <a:rPr b="1" i="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it </a:t>
            </a:r>
            <a:r>
              <a:rPr b="1" i="0"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reduces with decrease in temperature</a:t>
            </a:r>
            <a:r>
              <a:rPr b="1" i="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8"/>
          <p:cNvSpPr txBox="1"/>
          <p:nvPr>
            <p:ph type="title"/>
          </p:nvPr>
        </p:nvSpPr>
        <p:spPr>
          <a:xfrm>
            <a:off x="838200" y="1"/>
            <a:ext cx="10515600" cy="8781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Drive Circuit for Light source</a:t>
            </a:r>
            <a:endParaRPr/>
          </a:p>
        </p:txBody>
      </p:sp>
      <p:pic>
        <p:nvPicPr>
          <p:cNvPr id="185" name="Google Shape;185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8057" y="928914"/>
            <a:ext cx="9283608" cy="5371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9"/>
          <p:cNvSpPr txBox="1"/>
          <p:nvPr>
            <p:ph type="title"/>
          </p:nvPr>
        </p:nvSpPr>
        <p:spPr>
          <a:xfrm>
            <a:off x="838200" y="1"/>
            <a:ext cx="10515600" cy="9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Energy and power considerations</a:t>
            </a:r>
            <a:endParaRPr/>
          </a:p>
        </p:txBody>
      </p:sp>
      <p:pic>
        <p:nvPicPr>
          <p:cNvPr id="191" name="Google Shape;191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12913" y="943429"/>
            <a:ext cx="9840900" cy="52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0"/>
          <p:cNvSpPr txBox="1"/>
          <p:nvPr>
            <p:ph type="title"/>
          </p:nvPr>
        </p:nvSpPr>
        <p:spPr>
          <a:xfrm>
            <a:off x="838200" y="1"/>
            <a:ext cx="10515600" cy="7547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More example</a:t>
            </a:r>
            <a:endParaRPr/>
          </a:p>
        </p:txBody>
      </p:sp>
      <p:pic>
        <p:nvPicPr>
          <p:cNvPr id="197" name="Google Shape;197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313" y="986971"/>
            <a:ext cx="11117515" cy="5189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1"/>
          <p:cNvSpPr txBox="1"/>
          <p:nvPr>
            <p:ph type="title"/>
          </p:nvPr>
        </p:nvSpPr>
        <p:spPr>
          <a:xfrm>
            <a:off x="838200" y="1"/>
            <a:ext cx="10515600" cy="7765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0070C0"/>
                </a:solidFill>
              </a:rPr>
              <a:t>LASER vs. LED</a:t>
            </a:r>
            <a:endParaRPr/>
          </a:p>
        </p:txBody>
      </p:sp>
      <p:pic>
        <p:nvPicPr>
          <p:cNvPr id="203" name="Google Shape;203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59839" y="1211263"/>
            <a:ext cx="8472322" cy="496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2022-01-10T17:01:45Z</dcterms:created>
  <dc:creator>zaid alkarawi</dc:creator>
</cp:coreProperties>
</file>